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00" r:id="rId3"/>
    <p:sldId id="292" r:id="rId4"/>
    <p:sldId id="270" r:id="rId5"/>
    <p:sldId id="293" r:id="rId6"/>
    <p:sldId id="294" r:id="rId7"/>
    <p:sldId id="295" r:id="rId8"/>
    <p:sldId id="299" r:id="rId9"/>
    <p:sldId id="296" r:id="rId10"/>
    <p:sldId id="298" r:id="rId11"/>
    <p:sldId id="269" r:id="rId12"/>
    <p:sldId id="890" r:id="rId13"/>
    <p:sldId id="891" r:id="rId14"/>
    <p:sldId id="892" r:id="rId15"/>
    <p:sldId id="893" r:id="rId16"/>
    <p:sldId id="895" r:id="rId17"/>
    <p:sldId id="894" r:id="rId18"/>
    <p:sldId id="897" r:id="rId19"/>
    <p:sldId id="297" r:id="rId20"/>
    <p:sldId id="302" r:id="rId21"/>
    <p:sldId id="896" r:id="rId22"/>
    <p:sldId id="898" r:id="rId23"/>
    <p:sldId id="899" r:id="rId24"/>
    <p:sldId id="26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38"/>
    <a:srgbClr val="005F4B"/>
    <a:srgbClr val="FFFFFF"/>
    <a:srgbClr val="81D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B344D84-9AFB-497E-A393-DC336BA19D2E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2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0C555-D710-4966-A9DD-705D1A789860}" type="datetimeFigureOut">
              <a:rPr lang="ko-KR" altLang="en-US" smtClean="0"/>
              <a:t>2021-05-28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8D030-58B5-41AF-8DB7-2CE95A2CE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1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1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Icon color - #436CA9 and #</a:t>
            </a: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40A8C6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7" name="Google Shape;747;p1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9FC719F-E821-4ED7-A18D-9B77183DBB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738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81D523"/>
              </a:solidFill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8F18575D-EFB2-4843-A28B-55AD5FBD4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4945" y="2392599"/>
            <a:ext cx="9150349" cy="803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2830ABC2-AF2F-4EEF-82A7-4A1FD943B3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945" y="3589728"/>
            <a:ext cx="7437967" cy="3429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빔 소프트웨어 코리아</a:t>
            </a:r>
            <a:r>
              <a:rPr lang="en-US" altLang="ko-KR" dirty="0"/>
              <a:t>, https://www.veeam.com/ko</a:t>
            </a:r>
            <a:endParaRPr lang="ko-KR" altLang="en-US" dirty="0"/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714C3CBF-B1AE-4470-86DE-A3EF5C6122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6313906" y="0"/>
            <a:ext cx="3638550" cy="6858000"/>
          </a:xfrm>
          <a:prstGeom prst="rect">
            <a:avLst/>
          </a:prstGeom>
        </p:spPr>
      </p:pic>
      <p:pic>
        <p:nvPicPr>
          <p:cNvPr id="13" name="Graphic 6">
            <a:extLst>
              <a:ext uri="{FF2B5EF4-FFF2-40B4-BE49-F238E27FC236}">
                <a16:creationId xmlns:a16="http://schemas.microsoft.com/office/drawing/2014/main" id="{9B217A1F-065F-42AE-8A54-F68E6CB7B3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5294" y="577964"/>
            <a:ext cx="2346114" cy="4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8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맺음 슬라이드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660B17E-6AF9-4470-99C8-5E6FE315816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F97443-A1F1-43CB-BE24-D5F96E5B3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AA1B813-BFD9-43DF-90C9-CB1838514F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2942445"/>
            <a:ext cx="5400000" cy="973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001AC-9108-428E-89C2-534730E07FB5}"/>
              </a:ext>
            </a:extLst>
          </p:cNvPr>
          <p:cNvSpPr txBox="1"/>
          <p:nvPr userDrawn="1"/>
        </p:nvSpPr>
        <p:spPr>
          <a:xfrm>
            <a:off x="7995138" y="5181600"/>
            <a:ext cx="3458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https://www.veeam.com/ko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sales.korea@veeam.com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9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 b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487681" y="6617674"/>
            <a:ext cx="4905189" cy="1026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7" spc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2021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33691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16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2568119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B382BB48-C7B3-4B5A-8BAB-F848C9F283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5760000"/>
            <a:ext cx="1152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329232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리딩 메시지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69CFA7D3-0843-4A5F-9ED5-8529E3F50B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5760000"/>
            <a:ext cx="1152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DF30CE-72AF-458A-8ACA-0761616CD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3664753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리딩 메시지+글박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9900FA3-B846-474C-B7B9-9AD7934200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524F806B-607F-4234-BFC3-3B2C7ECD00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36000" y="2199847"/>
            <a:ext cx="3600000" cy="3524213"/>
          </a:xfrm>
          <a:prstGeom prst="rect">
            <a:avLst/>
          </a:prstGeom>
        </p:spPr>
        <p:txBody>
          <a:bodyPr anchor="t"/>
          <a:lstStyle>
            <a:lvl1pPr defTabSz="134541" latinLnBrk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2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825" b="0"/>
            </a:lvl2pPr>
            <a:lvl3pPr>
              <a:defRPr sz="825" b="0"/>
            </a:lvl3pPr>
            <a:lvl4pPr>
              <a:defRPr sz="825" b="0"/>
            </a:lvl4pPr>
            <a:lvl5pPr>
              <a:defRPr sz="825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666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글박스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9">
            <a:extLst>
              <a:ext uri="{FF2B5EF4-FFF2-40B4-BE49-F238E27FC236}">
                <a16:creationId xmlns:a16="http://schemas.microsoft.com/office/drawing/2014/main" id="{888969FD-DB21-491C-A554-87E1C0BE1D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36000" y="2199847"/>
            <a:ext cx="3600000" cy="3524213"/>
          </a:xfrm>
          <a:prstGeom prst="rect">
            <a:avLst/>
          </a:prstGeom>
        </p:spPr>
        <p:txBody>
          <a:bodyPr anchor="t"/>
          <a:lstStyle>
            <a:lvl1pPr defTabSz="134541" latinLnBrk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2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825" b="0"/>
            </a:lvl2pPr>
            <a:lvl3pPr>
              <a:defRPr sz="825" b="0"/>
            </a:lvl3pPr>
            <a:lvl4pPr>
              <a:defRPr sz="825" b="0"/>
            </a:lvl4pPr>
            <a:lvl5pPr>
              <a:defRPr sz="825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EB1C3A7A-52C0-4577-B852-50CD52A7E4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5760000"/>
            <a:ext cx="1152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255427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리딩 메시지+글박스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72CE5-236C-4567-AEAE-7071427B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5899" y="1080000"/>
            <a:ext cx="1151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8" name="텍스트 개체 틀 9">
            <a:extLst>
              <a:ext uri="{FF2B5EF4-FFF2-40B4-BE49-F238E27FC236}">
                <a16:creationId xmlns:a16="http://schemas.microsoft.com/office/drawing/2014/main" id="{63CFF15C-DE6B-4231-A6B7-866C77ED1C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36000" y="2199847"/>
            <a:ext cx="3600000" cy="3524213"/>
          </a:xfrm>
          <a:prstGeom prst="rect">
            <a:avLst/>
          </a:prstGeom>
        </p:spPr>
        <p:txBody>
          <a:bodyPr anchor="t"/>
          <a:lstStyle>
            <a:lvl1pPr defTabSz="134541" latinLnBrk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defRPr sz="12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825" b="0"/>
            </a:lvl2pPr>
            <a:lvl3pPr>
              <a:defRPr sz="825" b="0"/>
            </a:lvl3pPr>
            <a:lvl4pPr>
              <a:defRPr sz="825" b="0"/>
            </a:lvl4pPr>
            <a:lvl5pPr>
              <a:defRPr sz="825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FF0E48D1-00AE-43D4-A9A8-E8A88AAD1F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5900" y="5760000"/>
            <a:ext cx="1152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120702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F97443-A1F1-43CB-BE24-D5F96E5B3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33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A72BE-DAFE-4F0C-9A1D-D7E517D98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515939"/>
            <a:ext cx="2743200" cy="25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rgbClr val="005F4B"/>
                </a:solidFill>
              </a:defRPr>
            </a:lvl1pPr>
          </a:lstStyle>
          <a:p>
            <a:fld id="{4CE2CCC6-2D5E-4836-A2BD-2A279748EF5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FE13CC63-C543-4B45-A4B8-FC5F2C78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98" y="540000"/>
            <a:ext cx="10800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9440FD-A32B-4FBD-84ED-BB1C35F6F1A4}"/>
              </a:ext>
            </a:extLst>
          </p:cNvPr>
          <p:cNvSpPr/>
          <p:nvPr userDrawn="1"/>
        </p:nvSpPr>
        <p:spPr>
          <a:xfrm>
            <a:off x="845018" y="6518829"/>
            <a:ext cx="27975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0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2021 </a:t>
            </a:r>
            <a:r>
              <a:rPr lang="en-US" altLang="ko-KR" sz="1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Veeam® Software. All rights reserved.</a:t>
            </a:r>
            <a:endParaRPr lang="ko-KR" altLang="en-US" sz="10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그림 2" descr="개체, 시계, 그리기이(가) 표시된 사진&#10;&#10;자동 생성된 설명">
            <a:extLst>
              <a:ext uri="{FF2B5EF4-FFF2-40B4-BE49-F238E27FC236}">
                <a16:creationId xmlns:a16="http://schemas.microsoft.com/office/drawing/2014/main" id="{F9F2640B-E141-498D-B843-F643D0C520A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468" y="6461939"/>
            <a:ext cx="995698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9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7" r:id="rId4"/>
    <p:sldLayoutId id="2147483653" r:id="rId5"/>
    <p:sldLayoutId id="2147483656" r:id="rId6"/>
    <p:sldLayoutId id="2147483652" r:id="rId7"/>
    <p:sldLayoutId id="2147483655" r:id="rId8"/>
    <p:sldLayoutId id="2147483658" r:id="rId9"/>
    <p:sldLayoutId id="2147483659" r:id="rId10"/>
    <p:sldLayoutId id="21474836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rgbClr val="005F4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ales.korea@veeam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26" Type="http://schemas.openxmlformats.org/officeDocument/2006/relationships/image" Target="../media/image74.svg"/><Relationship Id="rId39" Type="http://schemas.openxmlformats.org/officeDocument/2006/relationships/image" Target="../media/image87.png"/><Relationship Id="rId21" Type="http://schemas.openxmlformats.org/officeDocument/2006/relationships/image" Target="../media/image69.png"/><Relationship Id="rId34" Type="http://schemas.openxmlformats.org/officeDocument/2006/relationships/image" Target="../media/image82.svg"/><Relationship Id="rId42" Type="http://schemas.openxmlformats.org/officeDocument/2006/relationships/image" Target="../media/image90.svg"/><Relationship Id="rId47" Type="http://schemas.openxmlformats.org/officeDocument/2006/relationships/image" Target="../media/image95.png"/><Relationship Id="rId50" Type="http://schemas.openxmlformats.org/officeDocument/2006/relationships/image" Target="../media/image98.svg"/><Relationship Id="rId55" Type="http://schemas.openxmlformats.org/officeDocument/2006/relationships/image" Target="../media/image103.png"/><Relationship Id="rId63" Type="http://schemas.openxmlformats.org/officeDocument/2006/relationships/image" Target="../media/image111.png"/><Relationship Id="rId68" Type="http://schemas.openxmlformats.org/officeDocument/2006/relationships/image" Target="../media/image116.sv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4.sv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24" Type="http://schemas.openxmlformats.org/officeDocument/2006/relationships/image" Target="../media/image72.svg"/><Relationship Id="rId32" Type="http://schemas.openxmlformats.org/officeDocument/2006/relationships/image" Target="../media/image80.svg"/><Relationship Id="rId37" Type="http://schemas.openxmlformats.org/officeDocument/2006/relationships/image" Target="../media/image85.png"/><Relationship Id="rId40" Type="http://schemas.openxmlformats.org/officeDocument/2006/relationships/image" Target="../media/image88.svg"/><Relationship Id="rId45" Type="http://schemas.openxmlformats.org/officeDocument/2006/relationships/image" Target="../media/image93.png"/><Relationship Id="rId53" Type="http://schemas.openxmlformats.org/officeDocument/2006/relationships/image" Target="../media/image101.png"/><Relationship Id="rId58" Type="http://schemas.openxmlformats.org/officeDocument/2006/relationships/image" Target="../media/image106.svg"/><Relationship Id="rId66" Type="http://schemas.openxmlformats.org/officeDocument/2006/relationships/image" Target="../media/image114.sv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svg"/><Relationship Id="rId36" Type="http://schemas.openxmlformats.org/officeDocument/2006/relationships/image" Target="../media/image84.svg"/><Relationship Id="rId49" Type="http://schemas.openxmlformats.org/officeDocument/2006/relationships/image" Target="../media/image97.png"/><Relationship Id="rId57" Type="http://schemas.openxmlformats.org/officeDocument/2006/relationships/image" Target="../media/image105.png"/><Relationship Id="rId61" Type="http://schemas.openxmlformats.org/officeDocument/2006/relationships/image" Target="../media/image109.png"/><Relationship Id="rId10" Type="http://schemas.openxmlformats.org/officeDocument/2006/relationships/image" Target="../media/image58.svg"/><Relationship Id="rId19" Type="http://schemas.openxmlformats.org/officeDocument/2006/relationships/image" Target="../media/image67.png"/><Relationship Id="rId31" Type="http://schemas.openxmlformats.org/officeDocument/2006/relationships/image" Target="../media/image79.png"/><Relationship Id="rId44" Type="http://schemas.openxmlformats.org/officeDocument/2006/relationships/image" Target="../media/image92.svg"/><Relationship Id="rId52" Type="http://schemas.openxmlformats.org/officeDocument/2006/relationships/image" Target="../media/image100.svg"/><Relationship Id="rId60" Type="http://schemas.openxmlformats.org/officeDocument/2006/relationships/image" Target="../media/image108.svg"/><Relationship Id="rId65" Type="http://schemas.openxmlformats.org/officeDocument/2006/relationships/image" Target="../media/image113.png"/><Relationship Id="rId4" Type="http://schemas.openxmlformats.org/officeDocument/2006/relationships/image" Target="../media/image52.svg"/><Relationship Id="rId9" Type="http://schemas.openxmlformats.org/officeDocument/2006/relationships/image" Target="../media/image57.png"/><Relationship Id="rId14" Type="http://schemas.openxmlformats.org/officeDocument/2006/relationships/image" Target="../media/image62.svg"/><Relationship Id="rId22" Type="http://schemas.openxmlformats.org/officeDocument/2006/relationships/image" Target="../media/image70.svg"/><Relationship Id="rId27" Type="http://schemas.openxmlformats.org/officeDocument/2006/relationships/image" Target="../media/image75.png"/><Relationship Id="rId30" Type="http://schemas.openxmlformats.org/officeDocument/2006/relationships/image" Target="../media/image78.sv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48" Type="http://schemas.openxmlformats.org/officeDocument/2006/relationships/image" Target="../media/image96.svg"/><Relationship Id="rId56" Type="http://schemas.openxmlformats.org/officeDocument/2006/relationships/image" Target="../media/image104.svg"/><Relationship Id="rId64" Type="http://schemas.openxmlformats.org/officeDocument/2006/relationships/image" Target="../media/image112.svg"/><Relationship Id="rId8" Type="http://schemas.openxmlformats.org/officeDocument/2006/relationships/image" Target="../media/image56.svg"/><Relationship Id="rId51" Type="http://schemas.openxmlformats.org/officeDocument/2006/relationships/image" Target="../media/image99.png"/><Relationship Id="rId3" Type="http://schemas.openxmlformats.org/officeDocument/2006/relationships/image" Target="../media/image51.png"/><Relationship Id="rId12" Type="http://schemas.openxmlformats.org/officeDocument/2006/relationships/image" Target="../media/image60.sv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png"/><Relationship Id="rId38" Type="http://schemas.openxmlformats.org/officeDocument/2006/relationships/image" Target="../media/image86.svg"/><Relationship Id="rId46" Type="http://schemas.openxmlformats.org/officeDocument/2006/relationships/image" Target="../media/image94.svg"/><Relationship Id="rId59" Type="http://schemas.openxmlformats.org/officeDocument/2006/relationships/image" Target="../media/image107.png"/><Relationship Id="rId67" Type="http://schemas.openxmlformats.org/officeDocument/2006/relationships/image" Target="../media/image115.png"/><Relationship Id="rId20" Type="http://schemas.openxmlformats.org/officeDocument/2006/relationships/image" Target="../media/image68.svg"/><Relationship Id="rId41" Type="http://schemas.openxmlformats.org/officeDocument/2006/relationships/image" Target="../media/image89.png"/><Relationship Id="rId54" Type="http://schemas.openxmlformats.org/officeDocument/2006/relationships/image" Target="../media/image102.svg"/><Relationship Id="rId62" Type="http://schemas.openxmlformats.org/officeDocument/2006/relationships/image" Target="../media/image11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5" Type="http://schemas.openxmlformats.org/officeDocument/2006/relationships/image" Target="../media/image20.png"/><Relationship Id="rId4" Type="http://schemas.openxmlformats.org/officeDocument/2006/relationships/image" Target="../media/image1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sv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gWSUe6gDlY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uao_YeWIccw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B1538D5-CB2E-42B7-8818-80FC1498E2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945" y="1640040"/>
            <a:ext cx="6894598" cy="138638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3600" dirty="0"/>
              <a:t>Kubernetes </a:t>
            </a:r>
            <a:r>
              <a:rPr lang="ko-KR" altLang="en-US" sz="3600" dirty="0"/>
              <a:t>환경 데이터 보호를 위한 </a:t>
            </a:r>
            <a:r>
              <a:rPr lang="en-US" altLang="ko-KR" sz="3600" dirty="0"/>
              <a:t>Veeam Kasten K10</a:t>
            </a:r>
            <a:endParaRPr lang="ko-KR" altLang="en-US" sz="3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284BAC-7BAD-4676-95CE-D5507CC18F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4945" y="3589727"/>
            <a:ext cx="7437967" cy="844707"/>
          </a:xfrm>
        </p:spPr>
        <p:txBody>
          <a:bodyPr/>
          <a:lstStyle/>
          <a:p>
            <a:r>
              <a:rPr lang="en-US" altLang="ko-KR" dirty="0">
                <a:hlinkClick r:id="rId2"/>
              </a:rPr>
              <a:t>sales.korea@veeam.com</a:t>
            </a:r>
            <a:endParaRPr lang="en-US" altLang="ko-KR" dirty="0"/>
          </a:p>
          <a:p>
            <a:r>
              <a:rPr lang="ko-KR" altLang="en-US" dirty="0"/>
              <a:t>빔 소프트웨어</a:t>
            </a:r>
            <a:r>
              <a:rPr lang="en-US" altLang="ko-KR" dirty="0"/>
              <a:t>, 2021.5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24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C978D-2E84-4C4F-868B-A328E3F2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Veeam Kasten 5</a:t>
            </a:r>
            <a:r>
              <a:rPr lang="ko-KR" altLang="en-US" dirty="0"/>
              <a:t>가지 주요 기능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C230514F-C961-48E7-A94A-E0316BA0B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621828"/>
              </p:ext>
            </p:extLst>
          </p:nvPr>
        </p:nvGraphicFramePr>
        <p:xfrm>
          <a:off x="711200" y="1615440"/>
          <a:ext cx="10201444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227782681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1536174555"/>
                    </a:ext>
                  </a:extLst>
                </a:gridCol>
                <a:gridCol w="2052320">
                  <a:extLst>
                    <a:ext uri="{9D8B030D-6E8A-4147-A177-3AD203B41FA5}">
                      <a16:colId xmlns:a16="http://schemas.microsoft.com/office/drawing/2014/main" val="3336790135"/>
                    </a:ext>
                  </a:extLst>
                </a:gridCol>
                <a:gridCol w="5009684">
                  <a:extLst>
                    <a:ext uri="{9D8B030D-6E8A-4147-A177-3AD203B41FA5}">
                      <a16:colId xmlns:a16="http://schemas.microsoft.com/office/drawing/2014/main" val="2907604935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b="1" dirty="0">
                          <a:solidFill>
                            <a:srgbClr val="005F4B"/>
                          </a:solidFill>
                        </a:rPr>
                        <a:t>1</a:t>
                      </a:r>
                      <a:endParaRPr lang="ko-KR" altLang="en-US" sz="5000" b="1" dirty="0">
                        <a:solidFill>
                          <a:srgbClr val="005F4B"/>
                        </a:solidFill>
                      </a:endParaRPr>
                    </a:p>
                  </a:txBody>
                  <a:tcPr marL="9000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800" b="1" dirty="0" err="1">
                          <a:solidFill>
                            <a:srgbClr val="005F4B"/>
                          </a:solidFill>
                        </a:rPr>
                        <a:t>Autoscale</a:t>
                      </a:r>
                      <a:endParaRPr lang="en-US" altLang="ko-KR" sz="1800" b="1" dirty="0">
                        <a:solidFill>
                          <a:srgbClr val="005F4B"/>
                        </a:solidFill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Kasten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Namespace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Cloud Native Pod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형태로 작동</a:t>
                      </a:r>
                      <a:endParaRPr lang="en-US" altLang="ko-KR" sz="1400" b="1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Cluster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외부 서버 불필요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40994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b="1" dirty="0">
                          <a:solidFill>
                            <a:srgbClr val="005F4B"/>
                          </a:solidFill>
                        </a:rPr>
                        <a:t>2</a:t>
                      </a:r>
                      <a:endParaRPr lang="ko-KR" altLang="en-US" sz="5000" b="1" dirty="0">
                        <a:solidFill>
                          <a:srgbClr val="005F4B"/>
                        </a:solidFill>
                      </a:endParaRPr>
                    </a:p>
                  </a:txBody>
                  <a:tcPr marL="9000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일반 </a:t>
                      </a:r>
                      <a:r>
                        <a:rPr lang="en-US" altLang="ko-KR" sz="1800" b="1" dirty="0">
                          <a:solidFill>
                            <a:srgbClr val="005F4B"/>
                          </a:solidFill>
                        </a:rPr>
                        <a:t>NFS </a:t>
                      </a:r>
                    </a:p>
                    <a:p>
                      <a:pPr algn="ctr" latinLnBrk="0"/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백업 스토리지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일반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NFS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스토리지로 백업 데이터 저장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오브젝트 스토리지 지원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338966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b="1" dirty="0">
                          <a:solidFill>
                            <a:srgbClr val="005F4B"/>
                          </a:solidFill>
                        </a:rPr>
                        <a:t>3</a:t>
                      </a:r>
                      <a:endParaRPr lang="ko-KR" altLang="en-US" sz="5000" b="1" dirty="0">
                        <a:solidFill>
                          <a:srgbClr val="005F4B"/>
                        </a:solidFill>
                      </a:endParaRPr>
                    </a:p>
                  </a:txBody>
                  <a:tcPr marL="9000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편리한 </a:t>
                      </a:r>
                      <a:r>
                        <a:rPr lang="en-US" altLang="ko-KR" sz="1800" b="1" dirty="0">
                          <a:solidFill>
                            <a:srgbClr val="005F4B"/>
                          </a:solidFill>
                        </a:rPr>
                        <a:t>GUI </a:t>
                      </a:r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콘솔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직관적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GUI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인터페이스 및 대시보드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CLI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스크립트 제공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자동 스케줄링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정책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알람 기능 지원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82379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b="1" dirty="0">
                          <a:solidFill>
                            <a:srgbClr val="005F4B"/>
                          </a:solidFill>
                        </a:rPr>
                        <a:t>4</a:t>
                      </a:r>
                      <a:endParaRPr lang="ko-KR" altLang="en-US" sz="5000" b="1" dirty="0">
                        <a:solidFill>
                          <a:srgbClr val="005F4B"/>
                        </a:solidFill>
                      </a:endParaRPr>
                    </a:p>
                  </a:txBody>
                  <a:tcPr marL="9000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800" b="1" dirty="0">
                          <a:solidFill>
                            <a:srgbClr val="005F4B"/>
                          </a:solidFill>
                        </a:rPr>
                        <a:t>DR </a:t>
                      </a:r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및 마이그레이션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자연재해를 대비한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DR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기능 지원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쿠버네티스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플랫폼 마이그레이션 지원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16568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0" b="1" dirty="0">
                          <a:solidFill>
                            <a:srgbClr val="005F4B"/>
                          </a:solidFill>
                        </a:rPr>
                        <a:t>5</a:t>
                      </a:r>
                      <a:endParaRPr lang="ko-KR" altLang="en-US" sz="5000" b="1" dirty="0">
                        <a:solidFill>
                          <a:srgbClr val="005F4B"/>
                        </a:solidFill>
                      </a:endParaRPr>
                    </a:p>
                  </a:txBody>
                  <a:tcPr marL="90000" anchor="ctr">
                    <a:lnL w="12700" cmpd="sng">
                      <a:noFill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800" b="1" dirty="0">
                          <a:solidFill>
                            <a:srgbClr val="005F4B"/>
                          </a:solidFill>
                        </a:rPr>
                        <a:t>변경불가 백업</a:t>
                      </a: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spcAft>
                          <a:spcPts val="8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랜섬웨어 상황에 대비한 변경불가 백업</a:t>
                      </a:r>
                      <a:endParaRPr lang="en-US" altLang="ko-KR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038821"/>
                  </a:ext>
                </a:extLst>
              </a:tr>
            </a:tbl>
          </a:graphicData>
        </a:graphic>
      </p:graphicFrame>
      <p:pic>
        <p:nvPicPr>
          <p:cNvPr id="6" name="그래픽 5" descr="최대화">
            <a:extLst>
              <a:ext uri="{FF2B5EF4-FFF2-40B4-BE49-F238E27FC236}">
                <a16:creationId xmlns:a16="http://schemas.microsoft.com/office/drawing/2014/main" id="{B63FFAB3-AC94-43C9-B26D-9FCFB3771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9680" y="1710360"/>
            <a:ext cx="720000" cy="720000"/>
          </a:xfrm>
          <a:prstGeom prst="rect">
            <a:avLst/>
          </a:prstGeom>
        </p:spPr>
      </p:pic>
      <p:pic>
        <p:nvPicPr>
          <p:cNvPr id="8" name="그래픽 7" descr="자물쇠">
            <a:extLst>
              <a:ext uri="{FF2B5EF4-FFF2-40B4-BE49-F238E27FC236}">
                <a16:creationId xmlns:a16="http://schemas.microsoft.com/office/drawing/2014/main" id="{BDB4FA24-9E58-42BC-A797-493CEA9AE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9680" y="5332940"/>
            <a:ext cx="720000" cy="720000"/>
          </a:xfrm>
          <a:prstGeom prst="rect">
            <a:avLst/>
          </a:prstGeom>
        </p:spPr>
      </p:pic>
      <p:pic>
        <p:nvPicPr>
          <p:cNvPr id="10" name="그래픽 9" descr="브라우저 창">
            <a:extLst>
              <a:ext uri="{FF2B5EF4-FFF2-40B4-BE49-F238E27FC236}">
                <a16:creationId xmlns:a16="http://schemas.microsoft.com/office/drawing/2014/main" id="{7A688A7B-6210-4207-8721-2F22D59B0F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39680" y="3612720"/>
            <a:ext cx="720000" cy="720000"/>
          </a:xfrm>
          <a:prstGeom prst="rect">
            <a:avLst/>
          </a:prstGeom>
        </p:spPr>
      </p:pic>
      <p:pic>
        <p:nvPicPr>
          <p:cNvPr id="11" name="그래픽 10" descr="서버">
            <a:extLst>
              <a:ext uri="{FF2B5EF4-FFF2-40B4-BE49-F238E27FC236}">
                <a16:creationId xmlns:a16="http://schemas.microsoft.com/office/drawing/2014/main" id="{456BC358-6C95-47EA-8832-CE2306E209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9680" y="2645910"/>
            <a:ext cx="720000" cy="720000"/>
          </a:xfrm>
          <a:prstGeom prst="rect">
            <a:avLst/>
          </a:prstGeom>
        </p:spPr>
      </p:pic>
      <p:pic>
        <p:nvPicPr>
          <p:cNvPr id="13" name="그래픽 12" descr="트럭">
            <a:extLst>
              <a:ext uri="{FF2B5EF4-FFF2-40B4-BE49-F238E27FC236}">
                <a16:creationId xmlns:a16="http://schemas.microsoft.com/office/drawing/2014/main" id="{B31C0888-2AA1-4A52-8031-3D0743D567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9680" y="4427640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69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"/>
          <p:cNvSpPr txBox="1"/>
          <p:nvPr/>
        </p:nvSpPr>
        <p:spPr>
          <a:xfrm>
            <a:off x="6343614" y="1193072"/>
            <a:ext cx="2693253" cy="30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ko-KR" altLang="en-US" sz="1600" b="1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백업</a:t>
            </a:r>
            <a:r>
              <a:rPr lang="en-US" altLang="ko-KR" sz="1600" b="1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, </a:t>
            </a:r>
            <a:r>
              <a:rPr lang="ko-KR" altLang="en-US" sz="1600" b="1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재해복구</a:t>
            </a:r>
            <a:r>
              <a:rPr lang="en-US" altLang="ko-KR" sz="1600" b="1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,</a:t>
            </a:r>
            <a:r>
              <a:rPr lang="ko-KR" altLang="en-US" sz="1600" b="1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이동성</a:t>
            </a:r>
            <a:endParaRPr sz="1600" b="1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7" name="Google Shape;797;p10"/>
          <p:cNvSpPr txBox="1"/>
          <p:nvPr/>
        </p:nvSpPr>
        <p:spPr>
          <a:xfrm>
            <a:off x="7037161" y="1727717"/>
            <a:ext cx="2057401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Policy-based Operations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8" name="Google Shape;798;p10"/>
          <p:cNvSpPr txBox="1"/>
          <p:nvPr/>
        </p:nvSpPr>
        <p:spPr>
          <a:xfrm>
            <a:off x="7037161" y="2412507"/>
            <a:ext cx="1357424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Manual Actions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1" name="Google Shape;801;p10"/>
          <p:cNvSpPr txBox="1"/>
          <p:nvPr/>
        </p:nvSpPr>
        <p:spPr>
          <a:xfrm>
            <a:off x="7037159" y="4897314"/>
            <a:ext cx="1903513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End-to-End Encryption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6" name="Google Shape;806;p10"/>
          <p:cNvSpPr txBox="1"/>
          <p:nvPr/>
        </p:nvSpPr>
        <p:spPr>
          <a:xfrm>
            <a:off x="7037161" y="2945395"/>
            <a:ext cx="1271931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GFS Retention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7" name="Google Shape;807;p10"/>
          <p:cNvSpPr txBox="1"/>
          <p:nvPr/>
        </p:nvSpPr>
        <p:spPr>
          <a:xfrm>
            <a:off x="7037161" y="3611341"/>
            <a:ext cx="1978320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Independent Schedules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08" name="Google Shape;808;p10"/>
          <p:cNvSpPr txBox="1"/>
          <p:nvPr/>
        </p:nvSpPr>
        <p:spPr>
          <a:xfrm>
            <a:off x="7037161" y="4303949"/>
            <a:ext cx="1667337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Application Cloning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2" name="Google Shape;812;p10"/>
          <p:cNvSpPr txBox="1"/>
          <p:nvPr/>
        </p:nvSpPr>
        <p:spPr>
          <a:xfrm>
            <a:off x="7037159" y="6045573"/>
            <a:ext cx="1861835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Blueprint Extensibility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3" name="Google Shape;813;p10"/>
          <p:cNvSpPr txBox="1"/>
          <p:nvPr/>
        </p:nvSpPr>
        <p:spPr>
          <a:xfrm>
            <a:off x="7037159" y="5470062"/>
            <a:ext cx="1574363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Application Hooks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D34413E-0EBD-4D76-8EB1-107753A38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5782" y="1637052"/>
            <a:ext cx="487345" cy="44804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68D4896-EA10-4B8E-AF8C-E15B510D2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81154" y="4229005"/>
            <a:ext cx="416601" cy="41660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C6AF390-F477-49C2-BE10-1CA13CAB4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69363" y="4861673"/>
            <a:ext cx="440183" cy="33799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BA6A6AF-6AB3-408C-A828-8713BFFCE6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59759" y="5399049"/>
            <a:ext cx="259392" cy="40874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921127F-65DF-496F-856E-0BED336B12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12597" y="5958838"/>
            <a:ext cx="353717" cy="44018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B0D42044-5D2B-4331-9574-73A1BA98E4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96875" y="3524607"/>
            <a:ext cx="385160" cy="44018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EA7712-3CD0-4C7F-BE74-62BA4A2C6B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87558" y="2876855"/>
            <a:ext cx="403795" cy="40379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B518277-B56B-4ED7-A8E0-7D4B0E78AF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90979" y="2347388"/>
            <a:ext cx="396951" cy="396951"/>
          </a:xfrm>
          <a:prstGeom prst="rect">
            <a:avLst/>
          </a:prstGeom>
        </p:spPr>
      </p:pic>
      <p:sp>
        <p:nvSpPr>
          <p:cNvPr id="778" name="Google Shape;778;p10"/>
          <p:cNvSpPr txBox="1"/>
          <p:nvPr/>
        </p:nvSpPr>
        <p:spPr>
          <a:xfrm>
            <a:off x="3985425" y="1727716"/>
            <a:ext cx="1680161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Auto App Discovery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9" name="Google Shape;779;p10"/>
          <p:cNvSpPr txBox="1"/>
          <p:nvPr/>
        </p:nvSpPr>
        <p:spPr>
          <a:xfrm>
            <a:off x="3985425" y="2412506"/>
            <a:ext cx="1523067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Full Spec Capture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3" name="Google Shape;783;p10"/>
          <p:cNvSpPr txBox="1"/>
          <p:nvPr/>
        </p:nvSpPr>
        <p:spPr>
          <a:xfrm>
            <a:off x="3986785" y="5470061"/>
            <a:ext cx="1283685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Global Catalog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4" name="Google Shape;784;p10"/>
          <p:cNvSpPr txBox="1"/>
          <p:nvPr/>
        </p:nvSpPr>
        <p:spPr>
          <a:xfrm>
            <a:off x="3985427" y="6045572"/>
            <a:ext cx="913925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Query API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0" name="Google Shape;790;p10"/>
          <p:cNvSpPr txBox="1"/>
          <p:nvPr/>
        </p:nvSpPr>
        <p:spPr>
          <a:xfrm>
            <a:off x="3985425" y="2945394"/>
            <a:ext cx="1478183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Spec Transforms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1" name="Google Shape;791;p10"/>
          <p:cNvSpPr txBox="1"/>
          <p:nvPr/>
        </p:nvSpPr>
        <p:spPr>
          <a:xfrm>
            <a:off x="3985425" y="3611340"/>
            <a:ext cx="2088393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Global Resource Capture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2" name="Google Shape;792;p10"/>
          <p:cNvSpPr txBox="1"/>
          <p:nvPr/>
        </p:nvSpPr>
        <p:spPr>
          <a:xfrm>
            <a:off x="3985425" y="4303948"/>
            <a:ext cx="1941985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Include/Exclude Filters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3" name="Google Shape;793;p10"/>
          <p:cNvSpPr txBox="1"/>
          <p:nvPr/>
        </p:nvSpPr>
        <p:spPr>
          <a:xfrm>
            <a:off x="3985425" y="4897313"/>
            <a:ext cx="2090531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Infrastructure Portability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5" name="Google Shape;815;p10"/>
          <p:cNvSpPr txBox="1"/>
          <p:nvPr/>
        </p:nvSpPr>
        <p:spPr>
          <a:xfrm>
            <a:off x="3398893" y="1189083"/>
            <a:ext cx="2592521" cy="30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ko-KR" altLang="en-US" sz="1600" b="1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메타데이터 운영</a:t>
            </a:r>
            <a:endParaRPr sz="1600" b="1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579C4ED-DD61-4192-96AE-AEF11FB041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425760" y="5966699"/>
            <a:ext cx="345857" cy="42446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451A64F-D208-4F4C-B652-A7EAA5F91F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86457" y="5418699"/>
            <a:ext cx="424461" cy="36943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3016F3-F032-40E3-8C73-5EC7522CB3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78597" y="3524606"/>
            <a:ext cx="440183" cy="44018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02F7830-BEC0-42C3-83A5-35161860562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429689" y="2325771"/>
            <a:ext cx="337997" cy="44018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91E35B3-A7F4-418C-A338-23CC6181B26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378597" y="1640983"/>
            <a:ext cx="440183" cy="44018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2659588-9E0C-4EC4-B262-26932913143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378596" y="2858659"/>
            <a:ext cx="440184" cy="440184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B4883BC-8AA9-4924-96BF-D8D5DA12DB6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402179" y="4240795"/>
            <a:ext cx="393020" cy="393020"/>
          </a:xfrm>
          <a:prstGeom prst="rect">
            <a:avLst/>
          </a:prstGeom>
        </p:spPr>
      </p:pic>
      <p:pic>
        <p:nvPicPr>
          <p:cNvPr id="736" name="Graphic 735">
            <a:extLst>
              <a:ext uri="{FF2B5EF4-FFF2-40B4-BE49-F238E27FC236}">
                <a16:creationId xmlns:a16="http://schemas.microsoft.com/office/drawing/2014/main" id="{25BAE290-D1C4-419A-9625-C1C0838B69A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347156" y="4873463"/>
            <a:ext cx="503065" cy="314416"/>
          </a:xfrm>
          <a:prstGeom prst="rect">
            <a:avLst/>
          </a:prstGeom>
        </p:spPr>
      </p:pic>
      <p:sp>
        <p:nvSpPr>
          <p:cNvPr id="759" name="Google Shape;759;p10"/>
          <p:cNvSpPr txBox="1"/>
          <p:nvPr/>
        </p:nvSpPr>
        <p:spPr>
          <a:xfrm>
            <a:off x="988225" y="1727716"/>
            <a:ext cx="1616041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Volume Snapshots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0" name="Google Shape;760;p10"/>
          <p:cNvSpPr txBox="1"/>
          <p:nvPr/>
        </p:nvSpPr>
        <p:spPr>
          <a:xfrm>
            <a:off x="988225" y="2412506"/>
            <a:ext cx="1461084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Durable Backups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6" name="Google Shape;766;p10"/>
          <p:cNvSpPr txBox="1"/>
          <p:nvPr/>
        </p:nvSpPr>
        <p:spPr>
          <a:xfrm>
            <a:off x="999473" y="4303948"/>
            <a:ext cx="1983664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App-Consistent Backup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7" name="Google Shape;767;p10"/>
          <p:cNvSpPr txBox="1"/>
          <p:nvPr/>
        </p:nvSpPr>
        <p:spPr>
          <a:xfrm>
            <a:off x="988226" y="4897314"/>
            <a:ext cx="1637415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Logical DB Capture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8" name="Google Shape;768;p10"/>
          <p:cNvSpPr txBox="1"/>
          <p:nvPr/>
        </p:nvSpPr>
        <p:spPr>
          <a:xfrm>
            <a:off x="988226" y="6045572"/>
            <a:ext cx="2058471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Log and Replica Capture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9" name="Google Shape;769;p10"/>
          <p:cNvSpPr txBox="1"/>
          <p:nvPr/>
        </p:nvSpPr>
        <p:spPr>
          <a:xfrm>
            <a:off x="988226" y="5470062"/>
            <a:ext cx="1991144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Managed Data Services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2" name="Google Shape;772;p10"/>
          <p:cNvSpPr txBox="1"/>
          <p:nvPr/>
        </p:nvSpPr>
        <p:spPr>
          <a:xfrm>
            <a:off x="988225" y="2945394"/>
            <a:ext cx="2021067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Change Block Tracking</a:t>
            </a:r>
            <a:r>
              <a:rPr lang="en-US" sz="1333" baseline="30000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*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3" name="Google Shape;773;p10"/>
          <p:cNvSpPr txBox="1"/>
          <p:nvPr/>
        </p:nvSpPr>
        <p:spPr>
          <a:xfrm>
            <a:off x="988225" y="3611340"/>
            <a:ext cx="1877865" cy="26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 err="1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Dedup</a:t>
            </a:r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 &amp; Compression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4" name="Google Shape;814;p10"/>
          <p:cNvSpPr txBox="1"/>
          <p:nvPr/>
        </p:nvSpPr>
        <p:spPr>
          <a:xfrm>
            <a:off x="401288" y="1189083"/>
            <a:ext cx="2542680" cy="30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ko-KR" altLang="en-US" sz="1600" b="1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데이터 운영</a:t>
            </a:r>
            <a:endParaRPr sz="1600" b="1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AD4ABE5-2B1E-42B6-94A9-BCEA02103AB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401288" y="1663368"/>
            <a:ext cx="395411" cy="39541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101D85-02B6-4F83-B328-8B0549C4AC1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414274" y="3559978"/>
            <a:ext cx="369439" cy="3694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91849C5-57A1-45CE-ADE6-248A04B123E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402484" y="4240795"/>
            <a:ext cx="393020" cy="39302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F728DA9-9801-478F-B412-FEC607694E8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74972" y="4771279"/>
            <a:ext cx="448043" cy="51878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3B15CCD-F586-4335-830D-9DD95B9ECF1E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74972" y="2325771"/>
            <a:ext cx="448043" cy="440183"/>
          </a:xfrm>
          <a:prstGeom prst="rect">
            <a:avLst/>
          </a:prstGeom>
        </p:spPr>
      </p:pic>
      <p:pic>
        <p:nvPicPr>
          <p:cNvPr id="737" name="Graphic 736">
            <a:extLst>
              <a:ext uri="{FF2B5EF4-FFF2-40B4-BE49-F238E27FC236}">
                <a16:creationId xmlns:a16="http://schemas.microsoft.com/office/drawing/2014/main" id="{0424F0BA-2EBD-406F-A6E0-A7A5237338F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366844" y="5946779"/>
            <a:ext cx="464300" cy="464300"/>
          </a:xfrm>
          <a:prstGeom prst="rect">
            <a:avLst/>
          </a:prstGeom>
        </p:spPr>
      </p:pic>
      <p:pic>
        <p:nvPicPr>
          <p:cNvPr id="738" name="Graphic 737">
            <a:extLst>
              <a:ext uri="{FF2B5EF4-FFF2-40B4-BE49-F238E27FC236}">
                <a16:creationId xmlns:a16="http://schemas.microsoft.com/office/drawing/2014/main" id="{84BD3BAF-1C0A-4540-9A9A-B8FE307F7126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92729" y="5397154"/>
            <a:ext cx="412529" cy="412529"/>
          </a:xfrm>
          <a:prstGeom prst="rect">
            <a:avLst/>
          </a:prstGeom>
        </p:spPr>
      </p:pic>
      <p:pic>
        <p:nvPicPr>
          <p:cNvPr id="739" name="Graphic 738">
            <a:extLst>
              <a:ext uri="{FF2B5EF4-FFF2-40B4-BE49-F238E27FC236}">
                <a16:creationId xmlns:a16="http://schemas.microsoft.com/office/drawing/2014/main" id="{0515067C-6DCA-42A9-8262-B257B1A7F2B8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350025" y="2829783"/>
            <a:ext cx="497936" cy="497936"/>
          </a:xfrm>
          <a:prstGeom prst="rect">
            <a:avLst/>
          </a:prstGeom>
        </p:spPr>
      </p:pic>
      <p:sp>
        <p:nvSpPr>
          <p:cNvPr id="751" name="Google Shape;751;p10"/>
          <p:cNvSpPr txBox="1"/>
          <p:nvPr/>
        </p:nvSpPr>
        <p:spPr>
          <a:xfrm>
            <a:off x="9405398" y="1193181"/>
            <a:ext cx="2552189" cy="3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ko-KR" altLang="en-US" sz="1600" b="1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운영 지원</a:t>
            </a:r>
            <a:endParaRPr sz="1600" b="1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9" name="Google Shape;819;p10"/>
          <p:cNvSpPr txBox="1"/>
          <p:nvPr/>
        </p:nvSpPr>
        <p:spPr>
          <a:xfrm>
            <a:off x="10162882" y="1727716"/>
            <a:ext cx="1837256" cy="2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Enterprise Dashboard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20" name="Google Shape;820;p10"/>
          <p:cNvSpPr txBox="1"/>
          <p:nvPr/>
        </p:nvSpPr>
        <p:spPr>
          <a:xfrm>
            <a:off x="10162882" y="2253740"/>
            <a:ext cx="1373453" cy="2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API-first Design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25" name="Google Shape;825;p10"/>
          <p:cNvSpPr txBox="1"/>
          <p:nvPr/>
        </p:nvSpPr>
        <p:spPr>
          <a:xfrm>
            <a:off x="10162883" y="2794743"/>
            <a:ext cx="1679092" cy="2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Logging Integration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26" name="Google Shape;826;p10"/>
          <p:cNvSpPr txBox="1"/>
          <p:nvPr/>
        </p:nvSpPr>
        <p:spPr>
          <a:xfrm>
            <a:off x="10162883" y="3335744"/>
            <a:ext cx="986595" cy="2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Monitoring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27" name="Google Shape;827;p10"/>
          <p:cNvSpPr txBox="1"/>
          <p:nvPr/>
        </p:nvSpPr>
        <p:spPr>
          <a:xfrm>
            <a:off x="10162883" y="3812239"/>
            <a:ext cx="747213" cy="2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Alerting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1" name="Google Shape;831;p10"/>
          <p:cNvSpPr txBox="1"/>
          <p:nvPr/>
        </p:nvSpPr>
        <p:spPr>
          <a:xfrm>
            <a:off x="10162883" y="4303948"/>
            <a:ext cx="1296509" cy="2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Authentication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2" name="Google Shape;832;p10"/>
          <p:cNvSpPr txBox="1"/>
          <p:nvPr/>
        </p:nvSpPr>
        <p:spPr>
          <a:xfrm>
            <a:off x="10162883" y="4897313"/>
            <a:ext cx="1585049" cy="2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RBAC/Self Service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6" name="Google Shape;836;p10"/>
          <p:cNvSpPr txBox="1"/>
          <p:nvPr/>
        </p:nvSpPr>
        <p:spPr>
          <a:xfrm>
            <a:off x="10162882" y="6045572"/>
            <a:ext cx="979115" cy="2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DR and HA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8" name="Google Shape;838;p10"/>
          <p:cNvSpPr txBox="1"/>
          <p:nvPr/>
        </p:nvSpPr>
        <p:spPr>
          <a:xfrm>
            <a:off x="10169193" y="5470062"/>
            <a:ext cx="1384140" cy="26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1" tIns="30467" rIns="60951" bIns="30467" anchor="t" anchorCtr="0">
            <a:spAutoFit/>
          </a:bodyPr>
          <a:lstStyle/>
          <a:p>
            <a:r>
              <a:rPr lang="en-US" sz="1333" dirty="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Air Gap Support</a:t>
            </a:r>
            <a:endParaRPr sz="1333" dirty="0">
              <a:solidFill>
                <a:srgbClr val="003738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470BE29-28EA-4099-9BA6-A14B9D24C35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491210" y="1692074"/>
            <a:ext cx="471624" cy="33799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0D4FFB5-C3D0-4939-8F74-564E47FA8EBE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9514791" y="2214200"/>
            <a:ext cx="424463" cy="4323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DF86B69-163C-420B-8858-AF3491496C0A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9517998" y="3282673"/>
            <a:ext cx="418052" cy="41805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979D1C3-C454-46D0-9F2B-847535645CEA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9510862" y="3772208"/>
            <a:ext cx="432321" cy="38515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C76D240-D17E-495A-B425-441668C8315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9503002" y="5418212"/>
            <a:ext cx="448043" cy="44804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3B8B1E4-E25F-4346-939A-25A7AE380471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9569814" y="4814509"/>
            <a:ext cx="314416" cy="43232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82B6EFB-2716-48CE-96FC-9EDA481EBEC6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9503002" y="4248168"/>
            <a:ext cx="448043" cy="45590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84FFED7-2326-4B6B-91DD-7E62594B8B98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9541798" y="2755640"/>
            <a:ext cx="370451" cy="384172"/>
          </a:xfrm>
          <a:prstGeom prst="rect">
            <a:avLst/>
          </a:prstGeom>
        </p:spPr>
      </p:pic>
      <p:pic>
        <p:nvPicPr>
          <p:cNvPr id="740" name="Graphic 739">
            <a:extLst>
              <a:ext uri="{FF2B5EF4-FFF2-40B4-BE49-F238E27FC236}">
                <a16:creationId xmlns:a16="http://schemas.microsoft.com/office/drawing/2014/main" id="{ADF60C9B-29F9-4370-951C-6302EA03D308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9482091" y="5970488"/>
            <a:ext cx="489863" cy="4811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F33F75-F5E4-4187-828E-382B3493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Veeam Kasten, </a:t>
            </a:r>
            <a:r>
              <a:rPr lang="ko-KR" altLang="en-US" dirty="0"/>
              <a:t>주요 기능 요약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D5C4C-D518-4173-A3E0-AF564578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Dashboard - Main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FE024E-2E05-44B7-B6A8-81ED65D44F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대시보드를 통해 백업대상</a:t>
            </a:r>
            <a:r>
              <a:rPr lang="en-US" altLang="ko-KR" dirty="0"/>
              <a:t>,</a:t>
            </a:r>
            <a:r>
              <a:rPr lang="ko-KR" altLang="en-US" dirty="0"/>
              <a:t> 정책</a:t>
            </a:r>
            <a:r>
              <a:rPr lang="en-US" altLang="ko-KR" dirty="0"/>
              <a:t>, </a:t>
            </a:r>
            <a:r>
              <a:rPr lang="ko-KR" altLang="en-US" dirty="0"/>
              <a:t>작업 상태</a:t>
            </a:r>
            <a:r>
              <a:rPr lang="en-US" altLang="ko-KR" dirty="0"/>
              <a:t> </a:t>
            </a:r>
            <a:r>
              <a:rPr lang="ko-KR" altLang="en-US" dirty="0"/>
              <a:t>그리고 저장된 백업 용량 등 총체적인 현황을 실시간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Intuitive Management Interface">
            <a:extLst>
              <a:ext uri="{FF2B5EF4-FFF2-40B4-BE49-F238E27FC236}">
                <a16:creationId xmlns:a16="http://schemas.microsoft.com/office/drawing/2014/main" id="{ABEE59A4-7093-48AD-9AD4-BB7F77D74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8" y="1381008"/>
            <a:ext cx="10080000" cy="515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285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CD5C4C-D518-4173-A3E0-AF564578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Dashboard – Application Detail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FE024E-2E05-44B7-B6A8-81ED65D44F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백업 작업의 상세 현황을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A55AA1-FE65-4EE6-9D37-4737CDC2E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98" y="2160000"/>
            <a:ext cx="5020000" cy="4320000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C23BDBF-8E18-4FB4-A521-D88E2BA8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075" y="2160000"/>
            <a:ext cx="5215001" cy="4320000"/>
          </a:xfrm>
          <a:prstGeom prst="rect">
            <a:avLst/>
          </a:prstGeom>
          <a:noFill/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502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77785-F3AD-4774-8412-9A948127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자동 스케줄링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34D53D0-FF67-431E-A741-11281E9F1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590" y="975242"/>
            <a:ext cx="9000000" cy="540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17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D6887-807D-4CDB-ACD4-1AB006CB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대상 선택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3E4E60-795A-467D-94D1-676252392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98" y="1217613"/>
            <a:ext cx="9000000" cy="3038672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8C35351-191B-49AE-B85F-056BB0473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000" y="2886022"/>
            <a:ext cx="9000000" cy="3457031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64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C15A77-2FCC-4EFA-8512-0876AA0F2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복구 </a:t>
            </a:r>
            <a:r>
              <a:rPr lang="en-US" altLang="ko-KR" dirty="0"/>
              <a:t>– </a:t>
            </a:r>
            <a:r>
              <a:rPr lang="ko-KR" altLang="en-US" dirty="0"/>
              <a:t>어플리케이션 단위 복구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32868A-6946-44B3-A26F-0580671E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0" y="1343025"/>
            <a:ext cx="10080000" cy="470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04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21EEA-CB31-4FB7-8602-08FE131A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Migration – Export/Import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A4EF78-91CE-45E4-B887-F79E7137C5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인프라단의 마이그레이션</a:t>
            </a:r>
            <a:r>
              <a:rPr lang="en-US" altLang="ko-KR" dirty="0"/>
              <a:t>(</a:t>
            </a:r>
            <a:r>
              <a:rPr lang="ko-KR" altLang="en-US" dirty="0"/>
              <a:t>플랫폼 변경</a:t>
            </a:r>
            <a:r>
              <a:rPr lang="en-US" altLang="ko-KR" dirty="0"/>
              <a:t>), </a:t>
            </a:r>
            <a:r>
              <a:rPr lang="ko-KR" altLang="en-US" dirty="0"/>
              <a:t>업그레이드 </a:t>
            </a:r>
            <a:r>
              <a:rPr lang="en-US" altLang="ko-KR" dirty="0"/>
              <a:t>(</a:t>
            </a:r>
            <a:r>
              <a:rPr lang="ko-KR" altLang="en-US" dirty="0"/>
              <a:t>버전 업그레이드</a:t>
            </a:r>
            <a:r>
              <a:rPr lang="en-US" altLang="ko-KR" dirty="0"/>
              <a:t>) </a:t>
            </a:r>
            <a:r>
              <a:rPr lang="ko-KR" altLang="en-US" dirty="0"/>
              <a:t>등 의 작업에서 사용됩니다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AEDA5F-73D2-45E4-86CD-EFA99AA07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8" y="1731328"/>
            <a:ext cx="5400000" cy="4271847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02468EF-CE23-48C0-B231-704380420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428" y="1731328"/>
            <a:ext cx="5400000" cy="3899699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91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A77C2A9-431B-4EE8-A428-E48E37C01A9A}"/>
              </a:ext>
            </a:extLst>
          </p:cNvPr>
          <p:cNvSpPr/>
          <p:nvPr/>
        </p:nvSpPr>
        <p:spPr>
          <a:xfrm>
            <a:off x="3846742" y="2989291"/>
            <a:ext cx="4259541" cy="464093"/>
          </a:xfrm>
          <a:prstGeom prst="rect">
            <a:avLst/>
          </a:prstGeom>
          <a:solidFill>
            <a:srgbClr val="00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6A011C-E565-416E-8AB2-37F32B82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E9EF2487-DC03-4CBD-9AD4-584955D78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1440000"/>
            <a:ext cx="5611519" cy="287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Why Backup Kubernetes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Why Veeam Kasten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기능 요약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샘플구성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경쟁 솔루션 비교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라이선스 구조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46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630708E-67D6-4227-A839-8AF6B4C16A0F}"/>
              </a:ext>
            </a:extLst>
          </p:cNvPr>
          <p:cNvCxnSpPr>
            <a:cxnSpLocks/>
            <a:stCxn id="44" idx="3"/>
            <a:endCxn id="47" idx="1"/>
          </p:cNvCxnSpPr>
          <p:nvPr/>
        </p:nvCxnSpPr>
        <p:spPr>
          <a:xfrm>
            <a:off x="3973000" y="2966829"/>
            <a:ext cx="57011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4AC9AD6-614E-4D95-8D17-6D5CCD987EDC}"/>
              </a:ext>
            </a:extLst>
          </p:cNvPr>
          <p:cNvSpPr/>
          <p:nvPr/>
        </p:nvSpPr>
        <p:spPr>
          <a:xfrm>
            <a:off x="721059" y="4949952"/>
            <a:ext cx="6480000" cy="538933"/>
          </a:xfrm>
          <a:prstGeom prst="rect">
            <a:avLst/>
          </a:prstGeom>
          <a:solidFill>
            <a:schemeClr val="bg1"/>
          </a:solidFill>
          <a:ln>
            <a:solidFill>
              <a:srgbClr val="003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4FAF506-47A8-4440-9C1F-6B8C9638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Veeam Kasten </a:t>
            </a:r>
            <a:r>
              <a:rPr lang="ko-KR" altLang="en-US" dirty="0"/>
              <a:t>샘플 구성도</a:t>
            </a:r>
          </a:p>
        </p:txBody>
      </p:sp>
      <p:pic>
        <p:nvPicPr>
          <p:cNvPr id="5" name="Graphic 27">
            <a:extLst>
              <a:ext uri="{FF2B5EF4-FFF2-40B4-BE49-F238E27FC236}">
                <a16:creationId xmlns:a16="http://schemas.microsoft.com/office/drawing/2014/main" id="{7525BB98-2A02-4E91-806D-40D46916F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8503" y="5723722"/>
            <a:ext cx="296028" cy="501961"/>
          </a:xfrm>
          <a:prstGeom prst="rect">
            <a:avLst/>
          </a:prstGeom>
        </p:spPr>
      </p:pic>
      <p:pic>
        <p:nvPicPr>
          <p:cNvPr id="6" name="Graphic 27">
            <a:extLst>
              <a:ext uri="{FF2B5EF4-FFF2-40B4-BE49-F238E27FC236}">
                <a16:creationId xmlns:a16="http://schemas.microsoft.com/office/drawing/2014/main" id="{9825BDAD-6718-4134-B0D6-90CD13654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4403" y="5723722"/>
            <a:ext cx="296028" cy="501961"/>
          </a:xfrm>
          <a:prstGeom prst="rect">
            <a:avLst/>
          </a:prstGeom>
        </p:spPr>
      </p:pic>
      <p:pic>
        <p:nvPicPr>
          <p:cNvPr id="7" name="Graphic 27">
            <a:extLst>
              <a:ext uri="{FF2B5EF4-FFF2-40B4-BE49-F238E27FC236}">
                <a16:creationId xmlns:a16="http://schemas.microsoft.com/office/drawing/2014/main" id="{535AB08F-E2E6-4C50-93B5-CACCE688E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0303" y="5723722"/>
            <a:ext cx="296028" cy="501961"/>
          </a:xfrm>
          <a:prstGeom prst="rect">
            <a:avLst/>
          </a:prstGeom>
        </p:spPr>
      </p:pic>
      <p:pic>
        <p:nvPicPr>
          <p:cNvPr id="8" name="Graphic 27">
            <a:extLst>
              <a:ext uri="{FF2B5EF4-FFF2-40B4-BE49-F238E27FC236}">
                <a16:creationId xmlns:a16="http://schemas.microsoft.com/office/drawing/2014/main" id="{8D349460-E5D4-4495-A62E-F79854A5B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6203" y="5723722"/>
            <a:ext cx="296028" cy="501961"/>
          </a:xfrm>
          <a:prstGeom prst="rect">
            <a:avLst/>
          </a:prstGeom>
        </p:spPr>
      </p:pic>
      <p:pic>
        <p:nvPicPr>
          <p:cNvPr id="9" name="Graphic 27">
            <a:extLst>
              <a:ext uri="{FF2B5EF4-FFF2-40B4-BE49-F238E27FC236}">
                <a16:creationId xmlns:a16="http://schemas.microsoft.com/office/drawing/2014/main" id="{EF71A570-1279-4C39-B202-2B35E2562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2103" y="5723722"/>
            <a:ext cx="296028" cy="501961"/>
          </a:xfrm>
          <a:prstGeom prst="rect">
            <a:avLst/>
          </a:prstGeom>
        </p:spPr>
      </p:pic>
      <p:pic>
        <p:nvPicPr>
          <p:cNvPr id="10" name="Graphic 27">
            <a:extLst>
              <a:ext uri="{FF2B5EF4-FFF2-40B4-BE49-F238E27FC236}">
                <a16:creationId xmlns:a16="http://schemas.microsoft.com/office/drawing/2014/main" id="{249EAD25-6B41-4795-B9E0-3F4E5E1DF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8003" y="5723722"/>
            <a:ext cx="296028" cy="501961"/>
          </a:xfrm>
          <a:prstGeom prst="rect">
            <a:avLst/>
          </a:prstGeom>
        </p:spPr>
      </p:pic>
      <p:pic>
        <p:nvPicPr>
          <p:cNvPr id="11" name="Graphic 27">
            <a:extLst>
              <a:ext uri="{FF2B5EF4-FFF2-40B4-BE49-F238E27FC236}">
                <a16:creationId xmlns:a16="http://schemas.microsoft.com/office/drawing/2014/main" id="{334CD992-2F4C-4C4D-8030-244F26304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3904" y="5723722"/>
            <a:ext cx="296028" cy="501961"/>
          </a:xfrm>
          <a:prstGeom prst="rect">
            <a:avLst/>
          </a:prstGeom>
        </p:spPr>
      </p:pic>
      <p:pic>
        <p:nvPicPr>
          <p:cNvPr id="12" name="Graphic 27">
            <a:extLst>
              <a:ext uri="{FF2B5EF4-FFF2-40B4-BE49-F238E27FC236}">
                <a16:creationId xmlns:a16="http://schemas.microsoft.com/office/drawing/2014/main" id="{B053EDB2-BD73-4530-9E51-D175C05FF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9156" y="5723722"/>
            <a:ext cx="296028" cy="501961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EE960FD-A5B3-4404-A781-156F9B4F3CB5}"/>
              </a:ext>
            </a:extLst>
          </p:cNvPr>
          <p:cNvCxnSpPr/>
          <p:nvPr/>
        </p:nvCxnSpPr>
        <p:spPr>
          <a:xfrm>
            <a:off x="4297086" y="5966974"/>
            <a:ext cx="284916" cy="0"/>
          </a:xfrm>
          <a:prstGeom prst="line">
            <a:avLst/>
          </a:prstGeom>
          <a:ln w="38100" cap="rnd">
            <a:solidFill>
              <a:srgbClr val="003738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3BCD520-D3BB-4A61-A674-038EB8CE8978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1846517" y="5484878"/>
            <a:ext cx="2462" cy="238844"/>
          </a:xfrm>
          <a:prstGeom prst="line">
            <a:avLst/>
          </a:prstGeom>
          <a:ln w="9525">
            <a:solidFill>
              <a:srgbClr val="00373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CE99B51-327A-4A5A-A429-6D27D1D7198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2222417" y="5484878"/>
            <a:ext cx="3168" cy="238844"/>
          </a:xfrm>
          <a:prstGeom prst="line">
            <a:avLst/>
          </a:prstGeom>
          <a:ln w="9525">
            <a:solidFill>
              <a:srgbClr val="00373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9877916-E54F-4848-B6AB-3D0BCD0F1528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2598317" y="5484878"/>
            <a:ext cx="3874" cy="238844"/>
          </a:xfrm>
          <a:prstGeom prst="line">
            <a:avLst/>
          </a:prstGeom>
          <a:ln w="9525">
            <a:solidFill>
              <a:srgbClr val="00373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25C5868-B56F-4B70-BB5E-4AEB1C12030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2974217" y="5484878"/>
            <a:ext cx="4580" cy="238844"/>
          </a:xfrm>
          <a:prstGeom prst="line">
            <a:avLst/>
          </a:prstGeom>
          <a:ln w="9525">
            <a:solidFill>
              <a:srgbClr val="00373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E6C520B-C8C7-4E77-AAAE-23B72C209886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350117" y="5484878"/>
            <a:ext cx="5286" cy="238844"/>
          </a:xfrm>
          <a:prstGeom prst="line">
            <a:avLst/>
          </a:prstGeom>
          <a:ln w="9525">
            <a:solidFill>
              <a:srgbClr val="00373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EA14489-EF14-4706-BA61-9B391024A049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3726017" y="5484878"/>
            <a:ext cx="5992" cy="238844"/>
          </a:xfrm>
          <a:prstGeom prst="line">
            <a:avLst/>
          </a:prstGeom>
          <a:ln w="9525">
            <a:solidFill>
              <a:srgbClr val="00373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939D04-C338-4264-B4AC-75C51050158C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4101918" y="5484878"/>
            <a:ext cx="6694" cy="238844"/>
          </a:xfrm>
          <a:prstGeom prst="line">
            <a:avLst/>
          </a:prstGeom>
          <a:ln w="9525">
            <a:solidFill>
              <a:srgbClr val="00373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6AD22D4-15BB-4405-BAE1-042B39A368EE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772724" y="5484878"/>
            <a:ext cx="4446" cy="238844"/>
          </a:xfrm>
          <a:prstGeom prst="line">
            <a:avLst/>
          </a:prstGeom>
          <a:ln w="9525">
            <a:solidFill>
              <a:srgbClr val="003738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CE2C65-67B0-4B5D-8F45-59D87F2CD7C9}"/>
              </a:ext>
            </a:extLst>
          </p:cNvPr>
          <p:cNvSpPr txBox="1"/>
          <p:nvPr/>
        </p:nvSpPr>
        <p:spPr>
          <a:xfrm>
            <a:off x="1779885" y="6274594"/>
            <a:ext cx="2936479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/>
              <a:t>Bare Metal </a:t>
            </a:r>
            <a:r>
              <a:rPr lang="ko-KR" altLang="en-US" sz="1200" dirty="0"/>
              <a:t>기반 </a:t>
            </a:r>
            <a:r>
              <a:rPr lang="en-US" altLang="ko-KR" sz="1200" dirty="0"/>
              <a:t>Data nodes</a:t>
            </a:r>
            <a:endParaRPr lang="ko-KR" altLang="en-US" sz="12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1D6E14A-2962-439D-B554-1F34D53578F2}"/>
              </a:ext>
            </a:extLst>
          </p:cNvPr>
          <p:cNvSpPr/>
          <p:nvPr/>
        </p:nvSpPr>
        <p:spPr>
          <a:xfrm>
            <a:off x="576451" y="4770001"/>
            <a:ext cx="6480000" cy="538933"/>
          </a:xfrm>
          <a:prstGeom prst="rect">
            <a:avLst/>
          </a:prstGeom>
          <a:solidFill>
            <a:schemeClr val="bg1"/>
          </a:solidFill>
          <a:ln>
            <a:solidFill>
              <a:srgbClr val="003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0F5B02A-B729-43D1-B1D2-F19F46D7C95A}"/>
              </a:ext>
            </a:extLst>
          </p:cNvPr>
          <p:cNvSpPr/>
          <p:nvPr/>
        </p:nvSpPr>
        <p:spPr>
          <a:xfrm>
            <a:off x="431844" y="4590049"/>
            <a:ext cx="6480000" cy="538933"/>
          </a:xfrm>
          <a:prstGeom prst="rect">
            <a:avLst/>
          </a:prstGeom>
          <a:solidFill>
            <a:schemeClr val="bg1"/>
          </a:solidFill>
          <a:ln>
            <a:solidFill>
              <a:srgbClr val="0037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쿠버네티스</a:t>
            </a:r>
            <a:r>
              <a:rPr lang="ko-KR" altLang="en-US" sz="1400" b="1" dirty="0">
                <a:solidFill>
                  <a:schemeClr val="tx1"/>
                </a:solidFill>
              </a:rPr>
              <a:t> 클러스터</a:t>
            </a:r>
            <a:r>
              <a:rPr lang="en-US" altLang="ko-KR" sz="1400" b="1" dirty="0">
                <a:solidFill>
                  <a:schemeClr val="tx1"/>
                </a:solidFill>
              </a:rPr>
              <a:t>, Tanzu, </a:t>
            </a:r>
            <a:r>
              <a:rPr lang="en-US" altLang="ko-KR" sz="1400" b="1" dirty="0" err="1">
                <a:solidFill>
                  <a:schemeClr val="tx1"/>
                </a:solidFill>
              </a:rPr>
              <a:t>Openshift</a:t>
            </a:r>
            <a:r>
              <a:rPr lang="en-US" altLang="ko-KR" sz="1400" b="1" dirty="0">
                <a:solidFill>
                  <a:schemeClr val="tx1"/>
                </a:solidFill>
              </a:rPr>
              <a:t>, Accordion, Rancher ...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F772E2A-B18B-4D92-85EC-0267E7EDA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8" t="12036" r="20873" b="15143"/>
          <a:stretch/>
        </p:blipFill>
        <p:spPr bwMode="auto">
          <a:xfrm>
            <a:off x="615543" y="4622459"/>
            <a:ext cx="485669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B2BEE71F-E30C-4C1A-95E0-2EC0956E0FE9}"/>
              </a:ext>
            </a:extLst>
          </p:cNvPr>
          <p:cNvGrpSpPr/>
          <p:nvPr/>
        </p:nvGrpSpPr>
        <p:grpSpPr>
          <a:xfrm>
            <a:off x="219156" y="1788396"/>
            <a:ext cx="3906244" cy="2356866"/>
            <a:chOff x="416259" y="1473991"/>
            <a:chExt cx="3906244" cy="235686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A8A0966-930D-4672-87FD-7D7028073D4D}"/>
                </a:ext>
              </a:extLst>
            </p:cNvPr>
            <p:cNvSpPr/>
            <p:nvPr/>
          </p:nvSpPr>
          <p:spPr>
            <a:xfrm>
              <a:off x="721059" y="1778791"/>
              <a:ext cx="3601444" cy="20520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800"/>
                </a:spcAft>
              </a:pPr>
              <a:r>
                <a:rPr lang="ko-KR" altLang="en-US" sz="1200" dirty="0">
                  <a:solidFill>
                    <a:schemeClr val="tx1"/>
                  </a:solidFill>
                </a:rPr>
                <a:t>어플리케이션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Workloads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Config, Secrets, Ingress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NoSQL / RDBMS (MySQL, PostgreSQL, MongoDB, Cassandra)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Persistent Volumes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3814FA8-74A2-46F3-80F8-9F82212200DC}"/>
                </a:ext>
              </a:extLst>
            </p:cNvPr>
            <p:cNvSpPr/>
            <p:nvPr/>
          </p:nvSpPr>
          <p:spPr>
            <a:xfrm>
              <a:off x="568659" y="1626391"/>
              <a:ext cx="3601444" cy="20520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800"/>
                </a:spcAft>
              </a:pPr>
              <a:r>
                <a:rPr lang="ko-KR" altLang="en-US" sz="1200" dirty="0">
                  <a:solidFill>
                    <a:schemeClr val="tx1"/>
                  </a:solidFill>
                </a:rPr>
                <a:t>어플리케이션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Workloads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Config, Secrets, Ingress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NoSQL / RDBMS (MySQL, PostgreSQL, MongoDB, Cassandra)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Persistent Volumes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F62879B-6466-4E4C-A8F1-9821A2CC2C61}"/>
                </a:ext>
              </a:extLst>
            </p:cNvPr>
            <p:cNvSpPr/>
            <p:nvPr/>
          </p:nvSpPr>
          <p:spPr>
            <a:xfrm>
              <a:off x="416259" y="1473991"/>
              <a:ext cx="3601444" cy="20520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37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800"/>
                </a:spcAft>
              </a:pPr>
              <a:r>
                <a:rPr lang="ko-KR" altLang="en-US" sz="1600" b="1" dirty="0">
                  <a:solidFill>
                    <a:srgbClr val="003738"/>
                  </a:solidFill>
                </a:rPr>
                <a:t>프로덕션 네임스페이스</a:t>
              </a:r>
              <a:endParaRPr lang="en-US" altLang="ko-KR" sz="1600" b="1" dirty="0">
                <a:solidFill>
                  <a:srgbClr val="003738"/>
                </a:solidFill>
              </a:endParaRP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Workloads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Config Map, Secrets, Ingress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NoSQL / RDBMS (MySQL, PostgreSQL, MongoDB, Cassandra)</a:t>
              </a:r>
            </a:p>
            <a:p>
              <a:pPr marL="171450" indent="-171450">
                <a:spcAft>
                  <a:spcPts val="800"/>
                </a:spcAft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</a:rPr>
                <a:t>Persistent Volumes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3FE11F5-09C4-471C-8889-8BB3C4BDDC42}"/>
              </a:ext>
            </a:extLst>
          </p:cNvPr>
          <p:cNvSpPr/>
          <p:nvPr/>
        </p:nvSpPr>
        <p:spPr>
          <a:xfrm>
            <a:off x="4543118" y="1583714"/>
            <a:ext cx="2930041" cy="2766230"/>
          </a:xfrm>
          <a:prstGeom prst="rect">
            <a:avLst/>
          </a:prstGeom>
          <a:solidFill>
            <a:srgbClr val="005F4B"/>
          </a:solidFill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latinLnBrk="0">
              <a:spcAft>
                <a:spcPts val="600"/>
              </a:spcAft>
            </a:pPr>
            <a:r>
              <a:rPr lang="ko-KR" altLang="en-US" sz="1600" b="1" dirty="0">
                <a:solidFill>
                  <a:schemeClr val="bg1"/>
                </a:solidFill>
              </a:rPr>
              <a:t>백업용 네임스페이스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bg1"/>
                </a:solidFill>
              </a:rPr>
              <a:t>K8s Cluster</a:t>
            </a:r>
            <a:r>
              <a:rPr lang="ko-KR" altLang="en-US" sz="1400" b="1" dirty="0">
                <a:solidFill>
                  <a:schemeClr val="bg1"/>
                </a:solidFill>
              </a:rPr>
              <a:t>내 </a:t>
            </a:r>
            <a:r>
              <a:rPr lang="en-US" altLang="ko-KR" sz="1400" b="1" dirty="0">
                <a:solidFill>
                  <a:schemeClr val="bg1"/>
                </a:solidFill>
              </a:rPr>
              <a:t>Pod </a:t>
            </a:r>
            <a:r>
              <a:rPr lang="ko-KR" altLang="en-US" sz="1400" b="1" dirty="0">
                <a:solidFill>
                  <a:schemeClr val="bg1"/>
                </a:solidFill>
              </a:rPr>
              <a:t>형태로 작동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400" b="1" dirty="0" err="1">
                <a:solidFill>
                  <a:schemeClr val="bg1"/>
                </a:solidFill>
              </a:rPr>
              <a:t>Autoscale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지원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</a:rPr>
              <a:t>어플리케이션 자동 감지 및 정합성 백업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</a:rPr>
              <a:t>정책 기반 스케줄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모니터링 및 리포팅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</a:rPr>
              <a:t>고유 네임스페이스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bg1"/>
                </a:solidFill>
              </a:rPr>
              <a:t>멀티클러스터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지원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solidFill>
                  <a:schemeClr val="bg1"/>
                </a:solidFill>
              </a:rPr>
              <a:t>멀티테넌시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RBAC </a:t>
            </a:r>
            <a:r>
              <a:rPr lang="ko-KR" altLang="en-US" sz="1200" dirty="0">
                <a:solidFill>
                  <a:schemeClr val="bg1"/>
                </a:solidFill>
              </a:rPr>
              <a:t>지원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171450" indent="-171450" latinLnBrk="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168B064-5AAC-4113-BD20-F38AE8A864B7}"/>
              </a:ext>
            </a:extLst>
          </p:cNvPr>
          <p:cNvGrpSpPr/>
          <p:nvPr/>
        </p:nvGrpSpPr>
        <p:grpSpPr>
          <a:xfrm>
            <a:off x="10343022" y="3916677"/>
            <a:ext cx="1107440" cy="970084"/>
            <a:chOff x="10343022" y="4438660"/>
            <a:chExt cx="1107440" cy="970084"/>
          </a:xfrm>
          <a:solidFill>
            <a:srgbClr val="005F4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2" name="원통형 71">
              <a:extLst>
                <a:ext uri="{FF2B5EF4-FFF2-40B4-BE49-F238E27FC236}">
                  <a16:creationId xmlns:a16="http://schemas.microsoft.com/office/drawing/2014/main" id="{93DBE423-4637-458B-9D93-097A7C2E5249}"/>
                </a:ext>
              </a:extLst>
            </p:cNvPr>
            <p:cNvSpPr/>
            <p:nvPr/>
          </p:nvSpPr>
          <p:spPr>
            <a:xfrm>
              <a:off x="10343022" y="4976744"/>
              <a:ext cx="1107440" cy="432000"/>
            </a:xfrm>
            <a:prstGeom prst="can">
              <a:avLst>
                <a:gd name="adj" fmla="val 34407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1" name="원통형 70">
              <a:extLst>
                <a:ext uri="{FF2B5EF4-FFF2-40B4-BE49-F238E27FC236}">
                  <a16:creationId xmlns:a16="http://schemas.microsoft.com/office/drawing/2014/main" id="{03CC7326-515E-4226-957D-4201A80B6C99}"/>
                </a:ext>
              </a:extLst>
            </p:cNvPr>
            <p:cNvSpPr/>
            <p:nvPr/>
          </p:nvSpPr>
          <p:spPr>
            <a:xfrm>
              <a:off x="10343022" y="4715850"/>
              <a:ext cx="1107440" cy="432000"/>
            </a:xfrm>
            <a:prstGeom prst="can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08000"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NAS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8" name="원통형 67">
              <a:extLst>
                <a:ext uri="{FF2B5EF4-FFF2-40B4-BE49-F238E27FC236}">
                  <a16:creationId xmlns:a16="http://schemas.microsoft.com/office/drawing/2014/main" id="{CB7066B9-9941-4D8A-B4D5-39D597CF4DC5}"/>
                </a:ext>
              </a:extLst>
            </p:cNvPr>
            <p:cNvSpPr/>
            <p:nvPr/>
          </p:nvSpPr>
          <p:spPr>
            <a:xfrm>
              <a:off x="10343022" y="4438660"/>
              <a:ext cx="1107440" cy="432000"/>
            </a:xfrm>
            <a:prstGeom prst="can">
              <a:avLst>
                <a:gd name="adj" fmla="val 39111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85BA7E3B-D99A-4E9F-9DB4-44AF96F9B80D}"/>
              </a:ext>
            </a:extLst>
          </p:cNvPr>
          <p:cNvCxnSpPr>
            <a:cxnSpLocks/>
            <a:stCxn id="47" idx="3"/>
            <a:endCxn id="68" idx="1"/>
          </p:cNvCxnSpPr>
          <p:nvPr/>
        </p:nvCxnSpPr>
        <p:spPr>
          <a:xfrm>
            <a:off x="7473159" y="2966829"/>
            <a:ext cx="3423583" cy="949848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64B96C4-4796-420C-904D-BAA13B9709F0}"/>
              </a:ext>
            </a:extLst>
          </p:cNvPr>
          <p:cNvSpPr txBox="1"/>
          <p:nvPr/>
        </p:nvSpPr>
        <p:spPr>
          <a:xfrm>
            <a:off x="8205974" y="3163353"/>
            <a:ext cx="23397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spcAft>
                <a:spcPts val="600"/>
              </a:spcAft>
            </a:pPr>
            <a:r>
              <a:rPr lang="ko-KR" altLang="en-US" sz="1400" b="1" u="sng" dirty="0"/>
              <a:t>범용 </a:t>
            </a:r>
            <a:r>
              <a:rPr lang="en-US" altLang="ko-KR" sz="1400" b="1" u="sng" dirty="0"/>
              <a:t>NFS </a:t>
            </a:r>
            <a:r>
              <a:rPr lang="ko-KR" altLang="en-US" sz="1400" b="1" u="sng" dirty="0"/>
              <a:t>스토리지</a:t>
            </a:r>
            <a:endParaRPr lang="en-US" altLang="ko-KR" sz="1400" b="1" u="sng" dirty="0"/>
          </a:p>
          <a:p>
            <a:pPr latinLnBrk="0">
              <a:spcAft>
                <a:spcPts val="600"/>
              </a:spcAft>
            </a:pPr>
            <a:r>
              <a:rPr lang="en-US" altLang="ko-KR" sz="1200" b="1" dirty="0"/>
              <a:t>10G Network</a:t>
            </a:r>
          </a:p>
          <a:p>
            <a:pPr latinLnBrk="0">
              <a:spcAft>
                <a:spcPts val="600"/>
              </a:spcAft>
            </a:pPr>
            <a:r>
              <a:rPr lang="en-US" altLang="ko-KR" sz="1200" b="1" dirty="0"/>
              <a:t>Usable (</a:t>
            </a:r>
            <a:r>
              <a:rPr lang="ko-KR" altLang="en-US" sz="1200" b="1" dirty="0"/>
              <a:t>운영 데이터의 </a:t>
            </a:r>
            <a:r>
              <a:rPr lang="en-US" altLang="ko-KR" sz="1200" b="1" dirty="0"/>
              <a:t>2x)</a:t>
            </a:r>
          </a:p>
          <a:p>
            <a:pPr latinLnBrk="0">
              <a:spcAft>
                <a:spcPts val="600"/>
              </a:spcAft>
            </a:pPr>
            <a:r>
              <a:rPr lang="ko-KR" altLang="en-US" sz="1200" dirty="0"/>
              <a:t>압축</a:t>
            </a:r>
            <a:r>
              <a:rPr lang="en-US" altLang="ko-KR" sz="1200" dirty="0"/>
              <a:t>, </a:t>
            </a:r>
            <a:r>
              <a:rPr lang="ko-KR" altLang="en-US" sz="1200" dirty="0"/>
              <a:t>중복제거</a:t>
            </a:r>
            <a:r>
              <a:rPr lang="en-US" altLang="ko-KR" sz="1200" dirty="0"/>
              <a:t>, </a:t>
            </a:r>
            <a:r>
              <a:rPr lang="ko-KR" altLang="en-US" sz="1200" dirty="0"/>
              <a:t>암호화 지원</a:t>
            </a:r>
            <a:endParaRPr lang="en-US" altLang="ko-KR" sz="1200" dirty="0"/>
          </a:p>
          <a:p>
            <a:pPr latinLnBrk="0">
              <a:spcAft>
                <a:spcPts val="600"/>
              </a:spcAft>
            </a:pPr>
            <a:r>
              <a:rPr lang="ko-KR" altLang="en-US" sz="1200" dirty="0"/>
              <a:t>오브젝트 스토리지 지원</a:t>
            </a:r>
            <a:endParaRPr lang="en-US" altLang="ko-KR" sz="1200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F667C84-0A59-4C23-9888-60CB3427331E}"/>
              </a:ext>
            </a:extLst>
          </p:cNvPr>
          <p:cNvSpPr/>
          <p:nvPr/>
        </p:nvSpPr>
        <p:spPr>
          <a:xfrm>
            <a:off x="4343194" y="1134838"/>
            <a:ext cx="7367331" cy="440295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FAC8EC1-D534-44C5-9C98-DE41D95D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368" y="1986634"/>
            <a:ext cx="486000" cy="47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4D7B895-8241-4BD4-906D-00C323054C9B}"/>
              </a:ext>
            </a:extLst>
          </p:cNvPr>
          <p:cNvSpPr txBox="1"/>
          <p:nvPr/>
        </p:nvSpPr>
        <p:spPr>
          <a:xfrm>
            <a:off x="4838095" y="1209290"/>
            <a:ext cx="2340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백업 인프라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빔 제안 부분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48CB3A5F-9462-4E24-8BF2-9BB880529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92" y="5739295"/>
            <a:ext cx="486000" cy="47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3197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A77C2A9-431B-4EE8-A428-E48E37C01A9A}"/>
              </a:ext>
            </a:extLst>
          </p:cNvPr>
          <p:cNvSpPr/>
          <p:nvPr/>
        </p:nvSpPr>
        <p:spPr>
          <a:xfrm>
            <a:off x="3846742" y="1502474"/>
            <a:ext cx="4259541" cy="464093"/>
          </a:xfrm>
          <a:prstGeom prst="rect">
            <a:avLst/>
          </a:prstGeom>
          <a:solidFill>
            <a:srgbClr val="00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6A011C-E565-416E-8AB2-37F32B82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E9EF2487-DC03-4CBD-9AD4-584955D78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1440000"/>
            <a:ext cx="5611519" cy="287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Why Backup Kubernetes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Why Veeam Kasten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기능 요약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샘플구성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경쟁 솔루션 비교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라이선스 구조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138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A77C2A9-431B-4EE8-A428-E48E37C01A9A}"/>
              </a:ext>
            </a:extLst>
          </p:cNvPr>
          <p:cNvSpPr/>
          <p:nvPr/>
        </p:nvSpPr>
        <p:spPr>
          <a:xfrm>
            <a:off x="3846742" y="3446670"/>
            <a:ext cx="4259541" cy="464093"/>
          </a:xfrm>
          <a:prstGeom prst="rect">
            <a:avLst/>
          </a:prstGeom>
          <a:solidFill>
            <a:srgbClr val="00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6A011C-E565-416E-8AB2-37F32B82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E9EF2487-DC03-4CBD-9AD4-584955D78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1440000"/>
            <a:ext cx="5611519" cy="287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Why Backup Kubernetes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Why Veeam Kasten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기능 요약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샘플구성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경쟁 솔루션 비교</a:t>
            </a:r>
            <a:endParaRPr lang="en-US" altLang="ko-KR" sz="1600" b="1" dirty="0">
              <a:solidFill>
                <a:schemeClr val="bg1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라이선스 구조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204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FF338-DB64-4F41-814D-3F6D21D7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경쟁사 솔루션 비교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AA40860-11E1-49C2-B6EF-D7376234A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018091"/>
              </p:ext>
            </p:extLst>
          </p:nvPr>
        </p:nvGraphicFramePr>
        <p:xfrm>
          <a:off x="995680" y="995680"/>
          <a:ext cx="10139680" cy="546811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976880">
                  <a:extLst>
                    <a:ext uri="{9D8B030D-6E8A-4147-A177-3AD203B41FA5}">
                      <a16:colId xmlns:a16="http://schemas.microsoft.com/office/drawing/2014/main" val="323468970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786958090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1900458654"/>
                    </a:ext>
                  </a:extLst>
                </a:gridCol>
                <a:gridCol w="2387600">
                  <a:extLst>
                    <a:ext uri="{9D8B030D-6E8A-4147-A177-3AD203B41FA5}">
                      <a16:colId xmlns:a16="http://schemas.microsoft.com/office/drawing/2014/main" val="2726123631"/>
                    </a:ext>
                  </a:extLst>
                </a:gridCol>
              </a:tblGrid>
              <a:tr h="60756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Veeam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Kasten</a:t>
                      </a:r>
                      <a:endParaRPr lang="ko-KR" altLang="en-US" sz="2000" dirty="0"/>
                    </a:p>
                  </a:txBody>
                  <a:tcPr anchor="ctr"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E</a:t>
                      </a:r>
                      <a:r>
                        <a:rPr lang="ko-KR" altLang="en-US" sz="1400" dirty="0"/>
                        <a:t>사</a:t>
                      </a:r>
                    </a:p>
                  </a:txBody>
                  <a:tcPr anchor="ctr"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다른 </a:t>
                      </a:r>
                      <a:r>
                        <a:rPr lang="en-US" altLang="ko-KR" sz="1400" dirty="0"/>
                        <a:t>V</a:t>
                      </a:r>
                      <a:r>
                        <a:rPr lang="ko-KR" altLang="en-US" sz="1400" dirty="0"/>
                        <a:t>사</a:t>
                      </a:r>
                    </a:p>
                  </a:txBody>
                  <a:tcPr anchor="ctr"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907208"/>
                  </a:ext>
                </a:extLst>
              </a:tr>
              <a:tr h="607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Autoscale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83523"/>
                  </a:ext>
                </a:extLst>
              </a:tr>
              <a:tr h="607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Cloud Native API Server </a:t>
                      </a:r>
                      <a:r>
                        <a:rPr lang="ko-KR" altLang="en-US" sz="1400" dirty="0"/>
                        <a:t>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690838"/>
                  </a:ext>
                </a:extLst>
              </a:tr>
              <a:tr h="60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어플리케이션 자동감지 백업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148470"/>
                  </a:ext>
                </a:extLst>
              </a:tr>
              <a:tr h="60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오픈소스 </a:t>
                      </a:r>
                      <a:r>
                        <a:rPr lang="en-US" altLang="ko-KR" sz="1400" dirty="0"/>
                        <a:t>DB </a:t>
                      </a:r>
                      <a:r>
                        <a:rPr lang="ko-KR" altLang="en-US" sz="1400" dirty="0"/>
                        <a:t>백업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 (</a:t>
                      </a:r>
                      <a:r>
                        <a:rPr lang="ko-KR" altLang="en-US" sz="1400" dirty="0"/>
                        <a:t>스크립트 개발 필요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549977"/>
                  </a:ext>
                </a:extLst>
              </a:tr>
              <a:tr h="60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에이전트리스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Daemonset</a:t>
                      </a:r>
                      <a:r>
                        <a:rPr lang="ko-KR" altLang="en-US" sz="1400" dirty="0"/>
                        <a:t> 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Sidecar Container </a:t>
                      </a:r>
                      <a:r>
                        <a:rPr lang="ko-KR" altLang="en-US" sz="1400" dirty="0"/>
                        <a:t>방식</a:t>
                      </a:r>
                      <a:endParaRPr lang="en-US" altLang="ko-KR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276856"/>
                  </a:ext>
                </a:extLst>
              </a:tr>
              <a:tr h="607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GUI</a:t>
                      </a:r>
                      <a:r>
                        <a:rPr lang="ko-KR" altLang="en-US" sz="1400" dirty="0"/>
                        <a:t>와 </a:t>
                      </a:r>
                      <a:r>
                        <a:rPr lang="en-US" altLang="ko-KR" sz="1400" dirty="0"/>
                        <a:t>CLI </a:t>
                      </a:r>
                      <a:r>
                        <a:rPr lang="ko-KR" altLang="en-US" sz="1400" dirty="0"/>
                        <a:t>모두 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CLI </a:t>
                      </a:r>
                      <a:r>
                        <a:rPr lang="ko-KR" altLang="en-US" sz="1400" dirty="0"/>
                        <a:t>방식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GUI</a:t>
                      </a:r>
                      <a:r>
                        <a:rPr lang="ko-KR" altLang="en-US" sz="1400" dirty="0"/>
                        <a:t>만 지원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627800"/>
                  </a:ext>
                </a:extLst>
              </a:tr>
              <a:tr h="607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Migration </a:t>
                      </a:r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347213"/>
                  </a:ext>
                </a:extLst>
              </a:tr>
              <a:tr h="6075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클러스터 외부 서버 불필요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dirty="0">
                          <a:solidFill>
                            <a:srgbClr val="0070C0"/>
                          </a:solidFill>
                        </a:rPr>
                        <a:t>O</a:t>
                      </a:r>
                      <a:endParaRPr lang="ko-KR" alt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X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061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966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A77C2A9-431B-4EE8-A428-E48E37C01A9A}"/>
              </a:ext>
            </a:extLst>
          </p:cNvPr>
          <p:cNvSpPr/>
          <p:nvPr/>
        </p:nvSpPr>
        <p:spPr>
          <a:xfrm>
            <a:off x="3846742" y="3944510"/>
            <a:ext cx="4259541" cy="464093"/>
          </a:xfrm>
          <a:prstGeom prst="rect">
            <a:avLst/>
          </a:prstGeom>
          <a:solidFill>
            <a:srgbClr val="00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6A011C-E565-416E-8AB2-37F32B82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E9EF2487-DC03-4CBD-9AD4-584955D78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1440000"/>
            <a:ext cx="5611519" cy="287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Why Backup Kubernetes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Why Veeam Kasten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기능 요약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샘플구성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경쟁 솔루션 비교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라이선스 구조</a:t>
            </a:r>
            <a:endParaRPr lang="en-US" altLang="ko-KR" sz="1600" b="1" dirty="0">
              <a:solidFill>
                <a:schemeClr val="bg1"/>
              </a:solidFill>
              <a:latin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030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46">
            <a:extLst>
              <a:ext uri="{FF2B5EF4-FFF2-40B4-BE49-F238E27FC236}">
                <a16:creationId xmlns:a16="http://schemas.microsoft.com/office/drawing/2014/main" id="{5DFAEB76-666F-45C9-AF3F-B883BF5A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Veeam Kasten </a:t>
            </a:r>
            <a:r>
              <a:rPr lang="ko-KR" altLang="en-US" dirty="0"/>
              <a:t>라이선스 구조</a:t>
            </a:r>
          </a:p>
        </p:txBody>
      </p:sp>
      <p:sp>
        <p:nvSpPr>
          <p:cNvPr id="48" name="텍스트 개체 틀 47">
            <a:extLst>
              <a:ext uri="{FF2B5EF4-FFF2-40B4-BE49-F238E27FC236}">
                <a16:creationId xmlns:a16="http://schemas.microsoft.com/office/drawing/2014/main" id="{1FEAF922-D7D4-40ED-A68D-8D2575328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Veeam Kasten</a:t>
            </a:r>
            <a:r>
              <a:rPr lang="ko-KR" altLang="en-US" dirty="0"/>
              <a:t>의 라이선스 정책은 </a:t>
            </a:r>
            <a:r>
              <a:rPr lang="en-US" altLang="ko-KR" dirty="0"/>
              <a:t>Node </a:t>
            </a:r>
            <a:r>
              <a:rPr lang="ko-KR" altLang="en-US" dirty="0"/>
              <a:t>단위 입니다</a:t>
            </a:r>
            <a:r>
              <a:rPr lang="en-US" altLang="ko-KR" dirty="0"/>
              <a:t>. (Worker Node</a:t>
            </a:r>
            <a:r>
              <a:rPr lang="ko-KR" altLang="en-US" dirty="0"/>
              <a:t>만 산정합니다</a:t>
            </a:r>
            <a:r>
              <a:rPr lang="en-US" altLang="ko-KR" dirty="0"/>
              <a:t>. </a:t>
            </a:r>
            <a:r>
              <a:rPr lang="en-US" altLang="ko-KR" dirty="0" err="1"/>
              <a:t>Baremetal</a:t>
            </a:r>
            <a:r>
              <a:rPr lang="ko-KR" altLang="en-US" dirty="0"/>
              <a:t>과 </a:t>
            </a:r>
            <a:r>
              <a:rPr lang="en-US" altLang="ko-KR" dirty="0"/>
              <a:t>VM</a:t>
            </a:r>
            <a:r>
              <a:rPr lang="ko-KR" altLang="en-US" dirty="0"/>
              <a:t>을 구분하지 않습니다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pic>
        <p:nvPicPr>
          <p:cNvPr id="7" name="Graphic 27">
            <a:extLst>
              <a:ext uri="{FF2B5EF4-FFF2-40B4-BE49-F238E27FC236}">
                <a16:creationId xmlns:a16="http://schemas.microsoft.com/office/drawing/2014/main" id="{2E6887F0-6E7B-41D7-8094-2B30607DA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021" y="3835435"/>
            <a:ext cx="424615" cy="720000"/>
          </a:xfrm>
          <a:prstGeom prst="rect">
            <a:avLst/>
          </a:prstGeom>
        </p:spPr>
      </p:pic>
      <p:pic>
        <p:nvPicPr>
          <p:cNvPr id="8" name="Graphic 27">
            <a:extLst>
              <a:ext uri="{FF2B5EF4-FFF2-40B4-BE49-F238E27FC236}">
                <a16:creationId xmlns:a16="http://schemas.microsoft.com/office/drawing/2014/main" id="{66AC440A-9478-437D-B07D-1A7063DEE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2113" y="3835435"/>
            <a:ext cx="424615" cy="7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34B521-97D5-41A4-A151-18D686C07EB9}"/>
              </a:ext>
            </a:extLst>
          </p:cNvPr>
          <p:cNvSpPr txBox="1"/>
          <p:nvPr/>
        </p:nvSpPr>
        <p:spPr>
          <a:xfrm>
            <a:off x="302577" y="4653280"/>
            <a:ext cx="1824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</a:rPr>
              <a:t>Master Nodes</a:t>
            </a:r>
          </a:p>
          <a:p>
            <a:pPr algn="ctr"/>
            <a:r>
              <a:rPr lang="en-US" altLang="ko-KR" sz="1400" b="1" dirty="0">
                <a:solidFill>
                  <a:srgbClr val="0070C0"/>
                </a:solidFill>
              </a:rPr>
              <a:t>(</a:t>
            </a:r>
            <a:r>
              <a:rPr lang="ko-KR" altLang="en-US" sz="1400" b="1" dirty="0" err="1">
                <a:solidFill>
                  <a:srgbClr val="0070C0"/>
                </a:solidFill>
              </a:rPr>
              <a:t>베어메탈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/ VM)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8C8F04-1A42-4B7B-84B2-6E69F189CACA}"/>
              </a:ext>
            </a:extLst>
          </p:cNvPr>
          <p:cNvSpPr txBox="1"/>
          <p:nvPr/>
        </p:nvSpPr>
        <p:spPr>
          <a:xfrm>
            <a:off x="2456793" y="4651791"/>
            <a:ext cx="4242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70C0"/>
                </a:solidFill>
              </a:rPr>
              <a:t>Worker Nodes</a:t>
            </a:r>
          </a:p>
          <a:p>
            <a:pPr algn="ctr"/>
            <a:r>
              <a:rPr lang="en-US" altLang="ko-KR" sz="1400" b="1" dirty="0">
                <a:solidFill>
                  <a:srgbClr val="0070C0"/>
                </a:solidFill>
              </a:rPr>
              <a:t>(</a:t>
            </a:r>
            <a:r>
              <a:rPr lang="ko-KR" altLang="en-US" sz="1400" b="1" dirty="0" err="1">
                <a:solidFill>
                  <a:srgbClr val="0070C0"/>
                </a:solidFill>
              </a:rPr>
              <a:t>베어메탈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/ VM)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F245000-3E26-4A89-A9BA-4718142B1521}"/>
              </a:ext>
            </a:extLst>
          </p:cNvPr>
          <p:cNvCxnSpPr>
            <a:cxnSpLocks/>
          </p:cNvCxnSpPr>
          <p:nvPr/>
        </p:nvCxnSpPr>
        <p:spPr>
          <a:xfrm flipV="1">
            <a:off x="3236929" y="3711704"/>
            <a:ext cx="3461969" cy="34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09D33D-05A4-4BA0-B38E-673FA29E0BD1}"/>
              </a:ext>
            </a:extLst>
          </p:cNvPr>
          <p:cNvGrpSpPr/>
          <p:nvPr/>
        </p:nvGrpSpPr>
        <p:grpSpPr>
          <a:xfrm>
            <a:off x="5139611" y="2224533"/>
            <a:ext cx="1550868" cy="631410"/>
            <a:chOff x="2919532" y="3606808"/>
            <a:chExt cx="1550868" cy="63141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3D2EA44-ED0E-4AA2-9ADD-2C4DE862D516}"/>
                </a:ext>
              </a:extLst>
            </p:cNvPr>
            <p:cNvSpPr/>
            <p:nvPr/>
          </p:nvSpPr>
          <p:spPr>
            <a:xfrm>
              <a:off x="2919532" y="3606808"/>
              <a:ext cx="1550868" cy="6314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Pod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4C65D43-9BEB-4D8F-BB52-05C6F11DA4D0}"/>
                </a:ext>
              </a:extLst>
            </p:cNvPr>
            <p:cNvSpPr/>
            <p:nvPr/>
          </p:nvSpPr>
          <p:spPr>
            <a:xfrm>
              <a:off x="3344147" y="3682293"/>
              <a:ext cx="1024653" cy="480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Container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</a:rPr>
                <a:t>어플리케이션 </a:t>
              </a:r>
              <a:r>
                <a:rPr lang="en-US" altLang="ko-KR" sz="800" dirty="0">
                  <a:solidFill>
                    <a:schemeClr val="tx1"/>
                  </a:solidFill>
                </a:rPr>
                <a:t>+ </a:t>
              </a:r>
              <a:r>
                <a:rPr lang="ko-KR" altLang="en-US" sz="800" dirty="0">
                  <a:solidFill>
                    <a:schemeClr val="tx1"/>
                  </a:solidFill>
                </a:rPr>
                <a:t>라이브러리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8E92071-C706-4374-AB1B-F0D43575B148}"/>
              </a:ext>
            </a:extLst>
          </p:cNvPr>
          <p:cNvGrpSpPr/>
          <p:nvPr/>
        </p:nvGrpSpPr>
        <p:grpSpPr>
          <a:xfrm>
            <a:off x="5148030" y="2966199"/>
            <a:ext cx="1550868" cy="631410"/>
            <a:chOff x="3071932" y="3759208"/>
            <a:chExt cx="1550868" cy="63141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99445E3-3CF9-4823-96CE-9DBF127FF864}"/>
                </a:ext>
              </a:extLst>
            </p:cNvPr>
            <p:cNvSpPr/>
            <p:nvPr/>
          </p:nvSpPr>
          <p:spPr>
            <a:xfrm>
              <a:off x="3071932" y="3759208"/>
              <a:ext cx="1550868" cy="6314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Pod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1ED3220-2727-42B6-A18C-A3EBDB25D535}"/>
                </a:ext>
              </a:extLst>
            </p:cNvPr>
            <p:cNvSpPr/>
            <p:nvPr/>
          </p:nvSpPr>
          <p:spPr>
            <a:xfrm>
              <a:off x="3496547" y="3834693"/>
              <a:ext cx="1024653" cy="480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Container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</a:rPr>
                <a:t>어플리케이션 </a:t>
              </a:r>
              <a:r>
                <a:rPr lang="en-US" altLang="ko-KR" sz="800" dirty="0">
                  <a:solidFill>
                    <a:schemeClr val="tx1"/>
                  </a:solidFill>
                </a:rPr>
                <a:t>+ </a:t>
              </a:r>
              <a:r>
                <a:rPr lang="ko-KR" altLang="en-US" sz="800" dirty="0">
                  <a:solidFill>
                    <a:schemeClr val="tx1"/>
                  </a:solidFill>
                </a:rPr>
                <a:t>라이브러리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4857E3-E1A2-44E4-8F27-4BBC0E3FD7C8}"/>
              </a:ext>
            </a:extLst>
          </p:cNvPr>
          <p:cNvSpPr/>
          <p:nvPr/>
        </p:nvSpPr>
        <p:spPr>
          <a:xfrm>
            <a:off x="3393274" y="2966199"/>
            <a:ext cx="1550868" cy="631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Pod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9F85285-91C5-40B5-A1A7-DD6C637FD585}"/>
              </a:ext>
            </a:extLst>
          </p:cNvPr>
          <p:cNvSpPr/>
          <p:nvPr/>
        </p:nvSpPr>
        <p:spPr>
          <a:xfrm>
            <a:off x="3817889" y="3041684"/>
            <a:ext cx="1024653" cy="480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200" dirty="0">
                <a:solidFill>
                  <a:schemeClr val="tx1"/>
                </a:solidFill>
              </a:rPr>
              <a:t>Container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어플리케이션 </a:t>
            </a:r>
            <a:r>
              <a:rPr lang="en-US" altLang="ko-KR" sz="800" dirty="0">
                <a:solidFill>
                  <a:schemeClr val="tx1"/>
                </a:solidFill>
              </a:rPr>
              <a:t>+ </a:t>
            </a:r>
            <a:r>
              <a:rPr lang="ko-KR" altLang="en-US" sz="800" dirty="0">
                <a:solidFill>
                  <a:schemeClr val="tx1"/>
                </a:solidFill>
              </a:rPr>
              <a:t>라이브러리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9" name="Graphic 27">
            <a:extLst>
              <a:ext uri="{FF2B5EF4-FFF2-40B4-BE49-F238E27FC236}">
                <a16:creationId xmlns:a16="http://schemas.microsoft.com/office/drawing/2014/main" id="{A4E72725-EF61-4C4B-8C12-30C6F02F2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6929" y="3824595"/>
            <a:ext cx="424615" cy="720000"/>
          </a:xfrm>
          <a:prstGeom prst="rect">
            <a:avLst/>
          </a:prstGeom>
        </p:spPr>
      </p:pic>
      <p:pic>
        <p:nvPicPr>
          <p:cNvPr id="10" name="Graphic 27">
            <a:extLst>
              <a:ext uri="{FF2B5EF4-FFF2-40B4-BE49-F238E27FC236}">
                <a16:creationId xmlns:a16="http://schemas.microsoft.com/office/drawing/2014/main" id="{3F1B3165-F1CC-4101-8823-8B715B3A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40344" y="3824595"/>
            <a:ext cx="424615" cy="720000"/>
          </a:xfrm>
          <a:prstGeom prst="rect">
            <a:avLst/>
          </a:prstGeom>
        </p:spPr>
      </p:pic>
      <p:pic>
        <p:nvPicPr>
          <p:cNvPr id="11" name="Graphic 27">
            <a:extLst>
              <a:ext uri="{FF2B5EF4-FFF2-40B4-BE49-F238E27FC236}">
                <a16:creationId xmlns:a16="http://schemas.microsoft.com/office/drawing/2014/main" id="{D8779B39-9E87-48EA-8217-AB97621EB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47174" y="3824595"/>
            <a:ext cx="424615" cy="720000"/>
          </a:xfrm>
          <a:prstGeom prst="rect">
            <a:avLst/>
          </a:prstGeom>
        </p:spPr>
      </p:pic>
      <p:pic>
        <p:nvPicPr>
          <p:cNvPr id="42" name="Graphic 27">
            <a:extLst>
              <a:ext uri="{FF2B5EF4-FFF2-40B4-BE49-F238E27FC236}">
                <a16:creationId xmlns:a16="http://schemas.microsoft.com/office/drawing/2014/main" id="{B73237C8-E60D-43F0-85CA-982E82021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759" y="3824595"/>
            <a:ext cx="424615" cy="720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3B66C55-FBBF-4BA9-A9E4-4AFB663C4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77" y="382459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F33F03C-201E-4D36-9FA2-6E05A01A43A1}"/>
              </a:ext>
            </a:extLst>
          </p:cNvPr>
          <p:cNvCxnSpPr>
            <a:cxnSpLocks/>
          </p:cNvCxnSpPr>
          <p:nvPr/>
        </p:nvCxnSpPr>
        <p:spPr>
          <a:xfrm>
            <a:off x="1127021" y="3711704"/>
            <a:ext cx="99970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E96E0A-7E7B-4AD2-B559-31816E13D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792" y="3824595"/>
            <a:ext cx="720000" cy="69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Graphic 27">
            <a:extLst>
              <a:ext uri="{FF2B5EF4-FFF2-40B4-BE49-F238E27FC236}">
                <a16:creationId xmlns:a16="http://schemas.microsoft.com/office/drawing/2014/main" id="{AFB0F762-9570-4CCF-A81C-5ECD3BA0F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5864" y="3781776"/>
            <a:ext cx="424615" cy="720000"/>
          </a:xfrm>
          <a:prstGeom prst="rect">
            <a:avLst/>
          </a:prstGeom>
        </p:spPr>
      </p:pic>
      <p:sp>
        <p:nvSpPr>
          <p:cNvPr id="54" name="오른쪽 중괄호 53">
            <a:extLst>
              <a:ext uri="{FF2B5EF4-FFF2-40B4-BE49-F238E27FC236}">
                <a16:creationId xmlns:a16="http://schemas.microsoft.com/office/drawing/2014/main" id="{548DD9AD-1350-4FC6-9E9F-FC87B2CA7A93}"/>
              </a:ext>
            </a:extLst>
          </p:cNvPr>
          <p:cNvSpPr/>
          <p:nvPr/>
        </p:nvSpPr>
        <p:spPr>
          <a:xfrm rot="5400000">
            <a:off x="4813156" y="3670220"/>
            <a:ext cx="309513" cy="3461969"/>
          </a:xfrm>
          <a:prstGeom prst="rightBrace">
            <a:avLst>
              <a:gd name="adj1" fmla="val 6413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0ED928A-18E5-4A6B-BA18-EB6E47509370}"/>
              </a:ext>
            </a:extLst>
          </p:cNvPr>
          <p:cNvSpPr txBox="1"/>
          <p:nvPr/>
        </p:nvSpPr>
        <p:spPr>
          <a:xfrm>
            <a:off x="7376160" y="1950720"/>
            <a:ext cx="4216400" cy="301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20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n-US" altLang="ko-KR" sz="1400" dirty="0"/>
              <a:t>Node </a:t>
            </a:r>
            <a:r>
              <a:rPr lang="ko-KR" altLang="en-US" sz="1400" dirty="0"/>
              <a:t>단위 라이선스</a:t>
            </a:r>
            <a:endParaRPr lang="en-US" altLang="ko-KR" sz="1400" dirty="0"/>
          </a:p>
          <a:p>
            <a:pPr marL="285750" indent="-285750" latinLnBrk="0">
              <a:lnSpc>
                <a:spcPct val="120000"/>
              </a:lnSpc>
              <a:spcAft>
                <a:spcPts val="800"/>
              </a:spcAft>
              <a:buBlip>
                <a:blip r:embed="rId6"/>
              </a:buBlip>
            </a:pPr>
            <a:r>
              <a:rPr lang="ko-KR" altLang="en-US" sz="1400" dirty="0"/>
              <a:t>라이선스는 </a:t>
            </a:r>
            <a:r>
              <a:rPr lang="en-US" altLang="ko-KR" sz="1400" dirty="0"/>
              <a:t>Worker</a:t>
            </a:r>
            <a:r>
              <a:rPr lang="ko-KR" altLang="en-US" sz="1400" dirty="0"/>
              <a:t> </a:t>
            </a:r>
            <a:r>
              <a:rPr lang="en-US" altLang="ko-KR" sz="1400" dirty="0"/>
              <a:t>Node</a:t>
            </a:r>
            <a:r>
              <a:rPr lang="ko-KR" altLang="en-US" sz="1400" dirty="0"/>
              <a:t>의 총 개수만큼 산정됨</a:t>
            </a:r>
            <a:endParaRPr lang="en-US" altLang="ko-KR" sz="1400" dirty="0"/>
          </a:p>
          <a:p>
            <a:pPr marL="285750" indent="-285750" latinLnBrk="0">
              <a:lnSpc>
                <a:spcPct val="120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n-US" altLang="ko-KR" sz="1400" dirty="0"/>
              <a:t>Master Node</a:t>
            </a:r>
            <a:r>
              <a:rPr lang="ko-KR" altLang="en-US" sz="1400" dirty="0"/>
              <a:t>는 계산에 포함하지 않음</a:t>
            </a:r>
            <a:endParaRPr lang="en-US" altLang="ko-KR" sz="1400" dirty="0"/>
          </a:p>
          <a:p>
            <a:pPr marL="285750" indent="-285750" latinLnBrk="0">
              <a:lnSpc>
                <a:spcPct val="120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n-US" altLang="ko-KR" sz="1400" dirty="0" err="1"/>
              <a:t>Baremetal</a:t>
            </a:r>
            <a:r>
              <a:rPr lang="ko-KR" altLang="en-US" sz="1400" dirty="0"/>
              <a:t>과 </a:t>
            </a:r>
            <a:r>
              <a:rPr lang="en-US" altLang="ko-KR" sz="1400" dirty="0"/>
              <a:t>VM</a:t>
            </a:r>
            <a:r>
              <a:rPr lang="ko-KR" altLang="en-US" sz="1400" dirty="0"/>
              <a:t>을 구분하지 않음</a:t>
            </a:r>
            <a:endParaRPr lang="en-US" altLang="ko-KR" sz="1400" dirty="0"/>
          </a:p>
          <a:p>
            <a:pPr marL="285750" indent="-285750" latinLnBrk="0">
              <a:lnSpc>
                <a:spcPct val="120000"/>
              </a:lnSpc>
              <a:spcAft>
                <a:spcPts val="800"/>
              </a:spcAft>
              <a:buBlip>
                <a:blip r:embed="rId6"/>
              </a:buBlip>
            </a:pPr>
            <a:r>
              <a:rPr lang="ko-KR" altLang="en-US" sz="1400" dirty="0"/>
              <a:t>예를 들어 </a:t>
            </a:r>
            <a:r>
              <a:rPr lang="en-US" altLang="ko-KR" sz="1400" dirty="0"/>
              <a:t>VM</a:t>
            </a:r>
            <a:r>
              <a:rPr lang="ko-KR" altLang="en-US" sz="1400" dirty="0"/>
              <a:t>으로 만들어진 </a:t>
            </a:r>
            <a:r>
              <a:rPr lang="en-US" altLang="ko-KR" sz="1400" dirty="0"/>
              <a:t>Worker Node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개라면 </a:t>
            </a:r>
            <a:r>
              <a:rPr lang="en-US" altLang="ko-KR" sz="1400" dirty="0"/>
              <a:t>10</a:t>
            </a:r>
            <a:r>
              <a:rPr lang="ko-KR" altLang="en-US" sz="1400" dirty="0"/>
              <a:t>개의 </a:t>
            </a:r>
            <a:r>
              <a:rPr lang="en-US" altLang="ko-KR" sz="1400" dirty="0"/>
              <a:t>Veeam Kasten</a:t>
            </a:r>
            <a:r>
              <a:rPr lang="ko-KR" altLang="en-US" sz="1400" dirty="0"/>
              <a:t>라이선스 필요</a:t>
            </a:r>
            <a:endParaRPr lang="en-US" altLang="ko-KR" sz="1400" dirty="0"/>
          </a:p>
          <a:p>
            <a:pPr marL="285750" indent="-285750" latinLnBrk="0">
              <a:lnSpc>
                <a:spcPct val="120000"/>
              </a:lnSpc>
              <a:spcAft>
                <a:spcPts val="800"/>
              </a:spcAft>
              <a:buBlip>
                <a:blip r:embed="rId6"/>
              </a:buBlip>
            </a:pPr>
            <a:r>
              <a:rPr lang="en-US" altLang="ko-KR" sz="1400" dirty="0"/>
              <a:t>Nutanix AHV, VMware, KVM </a:t>
            </a:r>
            <a:r>
              <a:rPr lang="ko-KR" altLang="en-US" sz="1400" dirty="0"/>
              <a:t>에서 만들어진 </a:t>
            </a:r>
            <a:r>
              <a:rPr lang="en-US" altLang="ko-KR" sz="1400" dirty="0"/>
              <a:t>VM</a:t>
            </a:r>
            <a:r>
              <a:rPr lang="ko-KR" altLang="en-US" sz="1400" dirty="0"/>
              <a:t>도 같은 정책 적용됨</a:t>
            </a:r>
            <a:endParaRPr lang="en-US" altLang="ko-KR" sz="1400" dirty="0"/>
          </a:p>
          <a:p>
            <a:pPr marL="285750" indent="-285750" latinLnBrk="0">
              <a:lnSpc>
                <a:spcPct val="120000"/>
              </a:lnSpc>
              <a:spcAft>
                <a:spcPts val="800"/>
              </a:spcAft>
              <a:buBlip>
                <a:blip r:embed="rId6"/>
              </a:buBlip>
            </a:pPr>
            <a:endParaRPr lang="en-US" altLang="ko-KR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4DB5C1C-9C9F-43CA-B10C-97B7B3D5F916}"/>
              </a:ext>
            </a:extLst>
          </p:cNvPr>
          <p:cNvSpPr txBox="1"/>
          <p:nvPr/>
        </p:nvSpPr>
        <p:spPr>
          <a:xfrm>
            <a:off x="3236928" y="5720068"/>
            <a:ext cx="361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70C0"/>
                </a:solidFill>
              </a:rPr>
              <a:t>라이선스는 </a:t>
            </a:r>
            <a:r>
              <a:rPr lang="en-US" altLang="ko-KR" b="1" dirty="0">
                <a:solidFill>
                  <a:srgbClr val="0070C0"/>
                </a:solidFill>
              </a:rPr>
              <a:t>Worker Node</a:t>
            </a:r>
            <a:r>
              <a:rPr lang="ko-KR" altLang="en-US" b="1" dirty="0">
                <a:solidFill>
                  <a:srgbClr val="0070C0"/>
                </a:solidFill>
              </a:rPr>
              <a:t>의 개수</a:t>
            </a:r>
          </a:p>
        </p:txBody>
      </p:sp>
    </p:spTree>
    <p:extLst>
      <p:ext uri="{BB962C8B-B14F-4D97-AF65-F5344CB8AC3E}">
        <p14:creationId xmlns:p14="http://schemas.microsoft.com/office/powerpoint/2010/main" val="1595511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B3D32-8533-4A18-AC0A-9F2C75B25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Stateful vs. Stateless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6B95E7-F66A-4318-BFE0-EA36C3223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쿠버네티스의</a:t>
            </a:r>
            <a:r>
              <a:rPr lang="ko-KR" altLang="en-US" dirty="0"/>
              <a:t> </a:t>
            </a:r>
            <a:r>
              <a:rPr lang="en-US" altLang="ko-KR" dirty="0"/>
              <a:t>Stateful </a:t>
            </a:r>
            <a:r>
              <a:rPr lang="ko-KR" altLang="en-US" dirty="0"/>
              <a:t>어플리케이션 구성은 백업이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DE9EAE54-A97B-47F0-ABA3-C16137F50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514750"/>
              </p:ext>
            </p:extLst>
          </p:nvPr>
        </p:nvGraphicFramePr>
        <p:xfrm>
          <a:off x="215899" y="3949700"/>
          <a:ext cx="11519998" cy="21336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759999">
                  <a:extLst>
                    <a:ext uri="{9D8B030D-6E8A-4147-A177-3AD203B41FA5}">
                      <a16:colId xmlns:a16="http://schemas.microsoft.com/office/drawing/2014/main" val="1977797620"/>
                    </a:ext>
                  </a:extLst>
                </a:gridCol>
                <a:gridCol w="5759999">
                  <a:extLst>
                    <a:ext uri="{9D8B030D-6E8A-4147-A177-3AD203B41FA5}">
                      <a16:colId xmlns:a16="http://schemas.microsoft.com/office/drawing/2014/main" val="1839319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dirty="0"/>
                        <a:t>Stateful</a:t>
                      </a:r>
                    </a:p>
                  </a:txBody>
                  <a:tcPr anchor="ctr"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400" dirty="0"/>
                        <a:t>Stateless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246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 latinLnBrk="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데이터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거래내역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또는 로그가 저장 또는 참조되야 하는 어플리케이션</a:t>
                      </a:r>
                      <a:endParaRPr lang="en-US" altLang="ko-KR" sz="1400" dirty="0"/>
                    </a:p>
                    <a:p>
                      <a:pPr marL="285750" indent="-285750" algn="l" latinLnBrk="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/>
                        <a:t>Persistent Volume (</a:t>
                      </a:r>
                      <a:r>
                        <a:rPr lang="ko-KR" altLang="en-US" sz="1400" dirty="0"/>
                        <a:t>데이터가 저장되는 공간을 말하는 </a:t>
                      </a:r>
                      <a:r>
                        <a:rPr lang="ko-KR" altLang="en-US" sz="1400" dirty="0" err="1"/>
                        <a:t>쿠버네티스</a:t>
                      </a:r>
                      <a:r>
                        <a:rPr lang="ko-KR" altLang="en-US" sz="1400" dirty="0"/>
                        <a:t> 용어</a:t>
                      </a:r>
                      <a:r>
                        <a:rPr lang="en-US" altLang="ko-KR" sz="1400" dirty="0"/>
                        <a:t>) </a:t>
                      </a:r>
                      <a:r>
                        <a:rPr lang="ko-KR" altLang="en-US" sz="1400" dirty="0"/>
                        <a:t>사용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데이터 저장이 </a:t>
                      </a:r>
                      <a:r>
                        <a:rPr lang="ko-KR" altLang="en-US" sz="1400" dirty="0" err="1"/>
                        <a:t>필요없는</a:t>
                      </a:r>
                      <a:r>
                        <a:rPr lang="ko-KR" altLang="en-US" sz="1400" dirty="0"/>
                        <a:t> 어플리케이션</a:t>
                      </a:r>
                      <a:endParaRPr lang="en-US" altLang="ko-KR" sz="1400" dirty="0"/>
                    </a:p>
                    <a:p>
                      <a:pPr marL="285750" indent="-285750" algn="l" latinLnBrk="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dirty="0"/>
                        <a:t>Persistent Volume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사용안함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424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 latinLnBrk="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예를 들면 데이터베이스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예를 들면 핸드폰 통신 중계기 또는 접속만 전달해주는 웹서버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340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algn="l" latinLnBrk="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상대적으로 </a:t>
                      </a:r>
                      <a:r>
                        <a:rPr lang="ko-KR" altLang="en-US" sz="1400" dirty="0" err="1"/>
                        <a:t>쿠버네티스</a:t>
                      </a:r>
                      <a:r>
                        <a:rPr lang="ko-KR" altLang="en-US" sz="1400" dirty="0"/>
                        <a:t> 구현이 더 복잡함</a:t>
                      </a:r>
                      <a:endParaRPr lang="en-US" altLang="ko-K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0">
                        <a:spcAft>
                          <a:spcPts val="60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400" dirty="0"/>
                        <a:t>상대적으로 </a:t>
                      </a:r>
                      <a:r>
                        <a:rPr lang="ko-KR" altLang="en-US" sz="1400" dirty="0" err="1"/>
                        <a:t>쿠버네티스</a:t>
                      </a:r>
                      <a:r>
                        <a:rPr lang="ko-KR" altLang="en-US" sz="1400" dirty="0"/>
                        <a:t> 구현이 더 단순함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210007"/>
                  </a:ext>
                </a:extLst>
              </a:tr>
            </a:tbl>
          </a:graphicData>
        </a:graphic>
      </p:graphicFrame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51252040-EA2D-4590-8DBE-AE4A7DA062E1}"/>
              </a:ext>
            </a:extLst>
          </p:cNvPr>
          <p:cNvSpPr/>
          <p:nvPr/>
        </p:nvSpPr>
        <p:spPr>
          <a:xfrm>
            <a:off x="2326640" y="2336800"/>
            <a:ext cx="2357120" cy="1330960"/>
          </a:xfrm>
          <a:prstGeom prst="wedgeRound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3738"/>
                </a:solidFill>
              </a:rPr>
              <a:t>백업 필요</a:t>
            </a:r>
          </a:p>
        </p:txBody>
      </p:sp>
    </p:spTree>
    <p:extLst>
      <p:ext uri="{BB962C8B-B14F-4D97-AF65-F5344CB8AC3E}">
        <p14:creationId xmlns:p14="http://schemas.microsoft.com/office/powerpoint/2010/main" val="150065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763CC-3595-4647-B027-8BCDCA788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 Backup Kubernetes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2C56F37-86E5-43DD-A25B-60655184AE4E}"/>
              </a:ext>
            </a:extLst>
          </p:cNvPr>
          <p:cNvSpPr/>
          <p:nvPr/>
        </p:nvSpPr>
        <p:spPr>
          <a:xfrm>
            <a:off x="1146430" y="4623481"/>
            <a:ext cx="1087120" cy="17143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3738"/>
                </a:solidFill>
              </a:rPr>
              <a:t>Master Node</a:t>
            </a:r>
          </a:p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마스터 노드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19AC08-F945-4DEC-8ECC-6738FB8F58CD}"/>
              </a:ext>
            </a:extLst>
          </p:cNvPr>
          <p:cNvSpPr/>
          <p:nvPr/>
        </p:nvSpPr>
        <p:spPr>
          <a:xfrm>
            <a:off x="2438752" y="4623482"/>
            <a:ext cx="1087120" cy="16945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3738"/>
                </a:solidFill>
              </a:rPr>
              <a:t>Worker Node</a:t>
            </a:r>
          </a:p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워커 노드</a:t>
            </a:r>
            <a:endParaRPr lang="en-US" altLang="ko-KR" sz="1200" dirty="0">
              <a:solidFill>
                <a:srgbClr val="003738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364ED7-EB73-4AD2-989B-64A89E794A97}"/>
              </a:ext>
            </a:extLst>
          </p:cNvPr>
          <p:cNvSpPr/>
          <p:nvPr/>
        </p:nvSpPr>
        <p:spPr>
          <a:xfrm>
            <a:off x="3731074" y="4623481"/>
            <a:ext cx="1087120" cy="16945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3738"/>
                </a:solidFill>
              </a:rPr>
              <a:t>Worker Node</a:t>
            </a:r>
          </a:p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워커 노드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5E6246-AD48-4B77-89ED-BB07A8C85B32}"/>
              </a:ext>
            </a:extLst>
          </p:cNvPr>
          <p:cNvCxnSpPr/>
          <p:nvPr/>
        </p:nvCxnSpPr>
        <p:spPr>
          <a:xfrm>
            <a:off x="369024" y="4439810"/>
            <a:ext cx="5400000" cy="0"/>
          </a:xfrm>
          <a:prstGeom prst="line">
            <a:avLst/>
          </a:prstGeom>
          <a:ln w="12700">
            <a:solidFill>
              <a:srgbClr val="00373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A310A26A-9714-4F9C-AB31-0C8AACA51381}"/>
              </a:ext>
            </a:extLst>
          </p:cNvPr>
          <p:cNvGrpSpPr/>
          <p:nvPr/>
        </p:nvGrpSpPr>
        <p:grpSpPr>
          <a:xfrm>
            <a:off x="4821417" y="4510001"/>
            <a:ext cx="822844" cy="998821"/>
            <a:chOff x="4902697" y="4526031"/>
            <a:chExt cx="822844" cy="998821"/>
          </a:xfrm>
        </p:grpSpPr>
        <p:pic>
          <p:nvPicPr>
            <p:cNvPr id="17" name="그래픽 16" descr="데이터베이스">
              <a:extLst>
                <a:ext uri="{FF2B5EF4-FFF2-40B4-BE49-F238E27FC236}">
                  <a16:creationId xmlns:a16="http://schemas.microsoft.com/office/drawing/2014/main" id="{6E2AAFDE-B2F1-4F82-ACCD-32536A4AE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119" y="4526031"/>
              <a:ext cx="720000" cy="720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693774-F952-4E59-90E8-5340A088A858}"/>
                </a:ext>
              </a:extLst>
            </p:cNvPr>
            <p:cNvSpPr txBox="1"/>
            <p:nvPr/>
          </p:nvSpPr>
          <p:spPr>
            <a:xfrm>
              <a:off x="4902697" y="5124742"/>
              <a:ext cx="822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Persistent Volume</a:t>
              </a:r>
              <a:endParaRPr lang="ko-KR" altLang="en-US" sz="10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6B86F6B-F065-4873-9FAE-FB8F6ED883DF}"/>
              </a:ext>
            </a:extLst>
          </p:cNvPr>
          <p:cNvGrpSpPr/>
          <p:nvPr/>
        </p:nvGrpSpPr>
        <p:grpSpPr>
          <a:xfrm>
            <a:off x="4821417" y="5451083"/>
            <a:ext cx="822844" cy="998821"/>
            <a:chOff x="4902697" y="4526031"/>
            <a:chExt cx="822844" cy="998821"/>
          </a:xfrm>
        </p:grpSpPr>
        <p:pic>
          <p:nvPicPr>
            <p:cNvPr id="22" name="그래픽 21" descr="데이터베이스">
              <a:extLst>
                <a:ext uri="{FF2B5EF4-FFF2-40B4-BE49-F238E27FC236}">
                  <a16:creationId xmlns:a16="http://schemas.microsoft.com/office/drawing/2014/main" id="{61838607-F993-42EA-A503-9241A75DD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4119" y="4526031"/>
              <a:ext cx="720000" cy="72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7A76C8-4EB5-4182-8967-F3802587EAF0}"/>
                </a:ext>
              </a:extLst>
            </p:cNvPr>
            <p:cNvSpPr txBox="1"/>
            <p:nvPr/>
          </p:nvSpPr>
          <p:spPr>
            <a:xfrm>
              <a:off x="4902697" y="5124742"/>
              <a:ext cx="822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Persistent Volume</a:t>
              </a:r>
              <a:endParaRPr lang="ko-KR" altLang="en-US" sz="10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609A646-953D-4B9C-BF39-4B602541ED24}"/>
              </a:ext>
            </a:extLst>
          </p:cNvPr>
          <p:cNvSpPr txBox="1"/>
          <p:nvPr/>
        </p:nvSpPr>
        <p:spPr>
          <a:xfrm>
            <a:off x="674727" y="3613988"/>
            <a:ext cx="147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/>
              <a:t>Pods &amp; Containers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2DF2B1-72D5-49D9-A939-EAD9AE3AEA3D}"/>
              </a:ext>
            </a:extLst>
          </p:cNvPr>
          <p:cNvSpPr txBox="1"/>
          <p:nvPr/>
        </p:nvSpPr>
        <p:spPr>
          <a:xfrm>
            <a:off x="2491074" y="3147837"/>
            <a:ext cx="108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/>
              <a:t>Secrets</a:t>
            </a:r>
            <a:endParaRPr lang="ko-KR" altLang="en-US" sz="1200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6EDA7C09-22E9-4630-87E4-5F9FAE7F8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6" y="3111961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C591224D-E9A5-4523-AE59-3F386F23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43" y="3111961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77A7EDD-F1F5-434D-A64D-B74886B12360}"/>
              </a:ext>
            </a:extLst>
          </p:cNvPr>
          <p:cNvSpPr txBox="1"/>
          <p:nvPr/>
        </p:nvSpPr>
        <p:spPr>
          <a:xfrm>
            <a:off x="674727" y="3147837"/>
            <a:ext cx="147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/>
              <a:t>Config Map</a:t>
            </a:r>
            <a:endParaRPr lang="ko-KR" altLang="en-US" sz="1200" dirty="0"/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CD55FD8E-2D63-4D2C-9245-3A3017964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43" y="3578112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F6ABD3AA-1982-48B2-8198-220350336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43" y="2645810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10F715F8-EE74-4F99-9368-42ED9F7A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6" y="2645810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61FDDA8-84CF-47CC-AB90-43A8FB5CA5D5}"/>
              </a:ext>
            </a:extLst>
          </p:cNvPr>
          <p:cNvSpPr txBox="1"/>
          <p:nvPr/>
        </p:nvSpPr>
        <p:spPr>
          <a:xfrm>
            <a:off x="2491074" y="3613988"/>
            <a:ext cx="108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/>
              <a:t>Namespaces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9AEEB4-BF5D-41D1-B51B-A7D5DFBB45F0}"/>
              </a:ext>
            </a:extLst>
          </p:cNvPr>
          <p:cNvSpPr txBox="1"/>
          <p:nvPr/>
        </p:nvSpPr>
        <p:spPr>
          <a:xfrm>
            <a:off x="2491074" y="2681686"/>
            <a:ext cx="108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/>
              <a:t>Service</a:t>
            </a:r>
            <a:endParaRPr lang="ko-KR" alt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DB6B6B-83C9-40C8-B35B-7A9DFAFE10B0}"/>
              </a:ext>
            </a:extLst>
          </p:cNvPr>
          <p:cNvSpPr txBox="1"/>
          <p:nvPr/>
        </p:nvSpPr>
        <p:spPr>
          <a:xfrm>
            <a:off x="674727" y="2681686"/>
            <a:ext cx="147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/>
              <a:t>Ingress</a:t>
            </a:r>
            <a:endParaRPr lang="ko-KR" altLang="en-US" sz="1200" dirty="0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1723CD2B-6DFC-415F-A4A7-E0697F8A2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930" y="3578112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20239A20-9F39-47E3-A8C5-C66CC5722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930" y="2645810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1B306698-FFCC-4362-825C-7DA1261E6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6" y="3578112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50CE01-86C1-4061-BAFC-8A4B17883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6" y="2179659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18DF7F4-9A8C-4374-B150-DC9D8089C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43" y="2179659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6549996-B268-482D-9AD9-BA7602915DA5}"/>
              </a:ext>
            </a:extLst>
          </p:cNvPr>
          <p:cNvSpPr txBox="1"/>
          <p:nvPr/>
        </p:nvSpPr>
        <p:spPr>
          <a:xfrm>
            <a:off x="674727" y="2215535"/>
            <a:ext cx="147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/>
              <a:t>Service Accounts</a:t>
            </a:r>
            <a:endParaRPr lang="ko-KR" altLang="en-US" sz="12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B9D2CF3-A6FF-42D5-8735-DF71B42AC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6" y="4044265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985548E-5D9B-48C5-9444-CFD9921AD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43" y="4044265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6816AE5-DD17-4547-9FC2-A72F7AC4FF5F}"/>
              </a:ext>
            </a:extLst>
          </p:cNvPr>
          <p:cNvSpPr txBox="1"/>
          <p:nvPr/>
        </p:nvSpPr>
        <p:spPr>
          <a:xfrm>
            <a:off x="2491074" y="2215535"/>
            <a:ext cx="108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/>
              <a:t>Users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00D0045-D6FE-499D-B298-9A80BECC9331}"/>
              </a:ext>
            </a:extLst>
          </p:cNvPr>
          <p:cNvSpPr txBox="1"/>
          <p:nvPr/>
        </p:nvSpPr>
        <p:spPr>
          <a:xfrm>
            <a:off x="674727" y="4080141"/>
            <a:ext cx="147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err="1"/>
              <a:t>etcd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3074C5-3F11-4214-97AE-AA55D935B263}"/>
              </a:ext>
            </a:extLst>
          </p:cNvPr>
          <p:cNvSpPr txBox="1"/>
          <p:nvPr/>
        </p:nvSpPr>
        <p:spPr>
          <a:xfrm>
            <a:off x="2491074" y="4080141"/>
            <a:ext cx="1080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/>
              <a:t>Nodes</a:t>
            </a:r>
            <a:endParaRPr lang="ko-KR" altLang="en-US" sz="12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264EC7B-4779-408C-8439-3F77D2D74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930" y="2179659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831E58D4-78BB-4695-94B6-45D3DF6FF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930" y="3111961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D21685C-B363-4960-BEF6-334DE0B350FF}"/>
              </a:ext>
            </a:extLst>
          </p:cNvPr>
          <p:cNvSpPr txBox="1"/>
          <p:nvPr/>
        </p:nvSpPr>
        <p:spPr>
          <a:xfrm>
            <a:off x="4130994" y="3147837"/>
            <a:ext cx="147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err="1"/>
              <a:t>Statefulset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2B1BDD-1459-4164-BDDD-56E6F928650B}"/>
              </a:ext>
            </a:extLst>
          </p:cNvPr>
          <p:cNvSpPr txBox="1"/>
          <p:nvPr/>
        </p:nvSpPr>
        <p:spPr>
          <a:xfrm>
            <a:off x="4130994" y="2215535"/>
            <a:ext cx="147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/>
              <a:t>Roles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535F32-02A8-4B6E-8CE9-A4264D6D084A}"/>
              </a:ext>
            </a:extLst>
          </p:cNvPr>
          <p:cNvSpPr txBox="1"/>
          <p:nvPr/>
        </p:nvSpPr>
        <p:spPr>
          <a:xfrm>
            <a:off x="4130994" y="3613988"/>
            <a:ext cx="147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err="1"/>
              <a:t>Daemonset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C529A2E-DEFF-4A1A-81EB-CA0285F080EE}"/>
              </a:ext>
            </a:extLst>
          </p:cNvPr>
          <p:cNvSpPr txBox="1"/>
          <p:nvPr/>
        </p:nvSpPr>
        <p:spPr>
          <a:xfrm>
            <a:off x="4130994" y="2681686"/>
            <a:ext cx="147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 err="1"/>
              <a:t>Replicaset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44BD62C-BB05-4B52-AF9D-11DE2AE5A416}"/>
              </a:ext>
            </a:extLst>
          </p:cNvPr>
          <p:cNvSpPr txBox="1"/>
          <p:nvPr/>
        </p:nvSpPr>
        <p:spPr>
          <a:xfrm>
            <a:off x="4130994" y="4080140"/>
            <a:ext cx="1512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/>
              <a:t>Persistent Volumes</a:t>
            </a:r>
            <a:endParaRPr lang="ko-KR" altLang="en-US" sz="1200" dirty="0"/>
          </a:p>
        </p:txBody>
      </p:sp>
      <p:pic>
        <p:nvPicPr>
          <p:cNvPr id="55" name="Picture 4">
            <a:extLst>
              <a:ext uri="{FF2B5EF4-FFF2-40B4-BE49-F238E27FC236}">
                <a16:creationId xmlns:a16="http://schemas.microsoft.com/office/drawing/2014/main" id="{F7A4C0A6-FEB2-4095-B629-6B5F4149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930" y="4044265"/>
            <a:ext cx="360000" cy="34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23CD770-A956-481C-AA04-84758BAF97F7}"/>
              </a:ext>
            </a:extLst>
          </p:cNvPr>
          <p:cNvCxnSpPr/>
          <p:nvPr/>
        </p:nvCxnSpPr>
        <p:spPr>
          <a:xfrm>
            <a:off x="369024" y="2052210"/>
            <a:ext cx="5400000" cy="0"/>
          </a:xfrm>
          <a:prstGeom prst="line">
            <a:avLst/>
          </a:prstGeom>
          <a:ln w="12700">
            <a:solidFill>
              <a:srgbClr val="00373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E673FA-B93E-4003-A648-C76A1E7D1C54}"/>
              </a:ext>
            </a:extLst>
          </p:cNvPr>
          <p:cNvGrpSpPr/>
          <p:nvPr/>
        </p:nvGrpSpPr>
        <p:grpSpPr>
          <a:xfrm>
            <a:off x="166358" y="4707961"/>
            <a:ext cx="1087120" cy="461665"/>
            <a:chOff x="59310" y="4819721"/>
            <a:chExt cx="1087120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86195A-1CE7-40EF-9CAB-8FC4E54D3450}"/>
                </a:ext>
              </a:extLst>
            </p:cNvPr>
            <p:cNvSpPr txBox="1"/>
            <p:nvPr/>
          </p:nvSpPr>
          <p:spPr>
            <a:xfrm>
              <a:off x="59310" y="4819721"/>
              <a:ext cx="1087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BareMetal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 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VM</a:t>
              </a:r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CCBFFA4D-4CEF-4B06-AC73-995C5DB2ED48}"/>
                </a:ext>
              </a:extLst>
            </p:cNvPr>
            <p:cNvCxnSpPr/>
            <p:nvPr/>
          </p:nvCxnSpPr>
          <p:spPr>
            <a:xfrm>
              <a:off x="242870" y="5260956"/>
              <a:ext cx="720000" cy="0"/>
            </a:xfrm>
            <a:prstGeom prst="line">
              <a:avLst/>
            </a:prstGeom>
            <a:ln w="12700">
              <a:solidFill>
                <a:srgbClr val="00373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C0F2438-0CA9-4414-8D11-28F194B4A90C}"/>
              </a:ext>
            </a:extLst>
          </p:cNvPr>
          <p:cNvSpPr txBox="1"/>
          <p:nvPr/>
        </p:nvSpPr>
        <p:spPr>
          <a:xfrm>
            <a:off x="166358" y="5197007"/>
            <a:ext cx="1087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VMware, Nutanix, KVM</a:t>
            </a: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95A7EDF-CECC-4E57-BC7F-14A3A504CFE0}"/>
              </a:ext>
            </a:extLst>
          </p:cNvPr>
          <p:cNvCxnSpPr/>
          <p:nvPr/>
        </p:nvCxnSpPr>
        <p:spPr>
          <a:xfrm>
            <a:off x="349918" y="5831282"/>
            <a:ext cx="720000" cy="0"/>
          </a:xfrm>
          <a:prstGeom prst="line">
            <a:avLst/>
          </a:prstGeom>
          <a:ln w="12700">
            <a:solidFill>
              <a:srgbClr val="00373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552C840-860A-458A-BC98-EACEA71EB063}"/>
              </a:ext>
            </a:extLst>
          </p:cNvPr>
          <p:cNvSpPr txBox="1"/>
          <p:nvPr/>
        </p:nvSpPr>
        <p:spPr>
          <a:xfrm>
            <a:off x="141476" y="5876213"/>
            <a:ext cx="1087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HCI, x86, Purpose Built</a:t>
            </a:r>
          </a:p>
        </p:txBody>
      </p:sp>
      <p:pic>
        <p:nvPicPr>
          <p:cNvPr id="1040" name="Picture 16" descr="Official MariaDB Logos | MariaDB">
            <a:extLst>
              <a:ext uri="{FF2B5EF4-FFF2-40B4-BE49-F238E27FC236}">
                <a16:creationId xmlns:a16="http://schemas.microsoft.com/office/drawing/2014/main" id="{4D9909F6-9034-48DB-B776-C7A2BDE8D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52" y="1440129"/>
            <a:ext cx="6625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Postgresql, vertical, logo Free Icon of Vector Logo">
            <a:extLst>
              <a:ext uri="{FF2B5EF4-FFF2-40B4-BE49-F238E27FC236}">
                <a16:creationId xmlns:a16="http://schemas.microsoft.com/office/drawing/2014/main" id="{43824AF3-E508-4C27-94BC-90401B4AB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680" y="1440129"/>
            <a:ext cx="617143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ongodb, original, wordmark, logo Free Icon of Devicon">
            <a:extLst>
              <a:ext uri="{FF2B5EF4-FFF2-40B4-BE49-F238E27FC236}">
                <a16:creationId xmlns:a16="http://schemas.microsoft.com/office/drawing/2014/main" id="{B6005AF8-75B8-4514-82F8-8A5CCCAA4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759" y="144012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ySQL logo and symbol, meaning, history, PNG">
            <a:extLst>
              <a:ext uri="{FF2B5EF4-FFF2-40B4-BE49-F238E27FC236}">
                <a16:creationId xmlns:a16="http://schemas.microsoft.com/office/drawing/2014/main" id="{D2CC8DAA-10FF-4316-A8EF-BC0C9BFA3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916" y="1440129"/>
            <a:ext cx="86375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26439CA-7F23-4F1E-AAA6-68449F06A653}"/>
              </a:ext>
            </a:extLst>
          </p:cNvPr>
          <p:cNvSpPr txBox="1"/>
          <p:nvPr/>
        </p:nvSpPr>
        <p:spPr>
          <a:xfrm>
            <a:off x="325036" y="1667468"/>
            <a:ext cx="1476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/>
              <a:t>Databases</a:t>
            </a:r>
            <a:endParaRPr lang="ko-KR" altLang="en-US" sz="1200" b="1" dirty="0"/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0E490E25-1265-4DEF-9A4D-FFC94B7AE4C4}"/>
              </a:ext>
            </a:extLst>
          </p:cNvPr>
          <p:cNvSpPr/>
          <p:nvPr/>
        </p:nvSpPr>
        <p:spPr>
          <a:xfrm>
            <a:off x="6096000" y="1667468"/>
            <a:ext cx="720000" cy="4503607"/>
          </a:xfrm>
          <a:prstGeom prst="rightBrace">
            <a:avLst>
              <a:gd name="adj1" fmla="val 15555"/>
              <a:gd name="adj2" fmla="val 50000"/>
            </a:avLst>
          </a:prstGeom>
          <a:ln w="12700">
            <a:solidFill>
              <a:srgbClr val="0037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3738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FD8B2B4-55D2-4B02-8B27-F1190FD98F78}"/>
              </a:ext>
            </a:extLst>
          </p:cNvPr>
          <p:cNvGrpSpPr/>
          <p:nvPr/>
        </p:nvGrpSpPr>
        <p:grpSpPr>
          <a:xfrm>
            <a:off x="7038071" y="1512210"/>
            <a:ext cx="4963601" cy="540000"/>
            <a:chOff x="6988360" y="2073743"/>
            <a:chExt cx="4963601" cy="5400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D6DE780C-23C3-40AE-A211-D34731B4F465}"/>
                </a:ext>
              </a:extLst>
            </p:cNvPr>
            <p:cNvSpPr/>
            <p:nvPr/>
          </p:nvSpPr>
          <p:spPr>
            <a:xfrm>
              <a:off x="6988360" y="2073743"/>
              <a:ext cx="540000" cy="540000"/>
            </a:xfrm>
            <a:prstGeom prst="ellipse">
              <a:avLst/>
            </a:prstGeom>
            <a:solidFill>
              <a:srgbClr val="005F4B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1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9F672C-6049-4BE0-9C74-C0AEDCA188ED}"/>
                </a:ext>
              </a:extLst>
            </p:cNvPr>
            <p:cNvSpPr txBox="1"/>
            <p:nvPr/>
          </p:nvSpPr>
          <p:spPr>
            <a:xfrm>
              <a:off x="7631961" y="2159077"/>
              <a:ext cx="4320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/>
                <a:t>전체 클러스터 데이터 정합성 백업</a:t>
              </a:r>
              <a:r>
                <a:rPr lang="en-US" altLang="ko-KR" dirty="0"/>
                <a:t>/</a:t>
              </a:r>
              <a:r>
                <a:rPr lang="ko-KR" altLang="en-US" dirty="0"/>
                <a:t>복구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605B654-8203-4C6E-889B-D576E75B07B8}"/>
              </a:ext>
            </a:extLst>
          </p:cNvPr>
          <p:cNvGrpSpPr/>
          <p:nvPr/>
        </p:nvGrpSpPr>
        <p:grpSpPr>
          <a:xfrm>
            <a:off x="7038071" y="2360419"/>
            <a:ext cx="4963601" cy="540000"/>
            <a:chOff x="6988360" y="2073743"/>
            <a:chExt cx="4963601" cy="540000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0B6C80B1-440C-4DE4-9706-E10339487634}"/>
                </a:ext>
              </a:extLst>
            </p:cNvPr>
            <p:cNvSpPr/>
            <p:nvPr/>
          </p:nvSpPr>
          <p:spPr>
            <a:xfrm>
              <a:off x="6988360" y="2073743"/>
              <a:ext cx="540000" cy="540000"/>
            </a:xfrm>
            <a:prstGeom prst="ellipse">
              <a:avLst/>
            </a:prstGeom>
            <a:solidFill>
              <a:srgbClr val="005F4B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2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2C932B1-DBAF-4352-B2E0-F812951FDA13}"/>
                </a:ext>
              </a:extLst>
            </p:cNvPr>
            <p:cNvSpPr txBox="1"/>
            <p:nvPr/>
          </p:nvSpPr>
          <p:spPr>
            <a:xfrm>
              <a:off x="7631961" y="2159077"/>
              <a:ext cx="4320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dirty="0"/>
                <a:t>DB/</a:t>
              </a:r>
              <a:r>
                <a:rPr lang="ko-KR" altLang="en-US" dirty="0"/>
                <a:t>어플리케이션 정합성 백업</a:t>
              </a:r>
              <a:r>
                <a:rPr lang="en-US" altLang="ko-KR" dirty="0"/>
                <a:t>/</a:t>
              </a:r>
              <a:r>
                <a:rPr lang="ko-KR" altLang="en-US" dirty="0"/>
                <a:t>복구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C620203-4330-4A71-8DA8-13A4F67E3294}"/>
              </a:ext>
            </a:extLst>
          </p:cNvPr>
          <p:cNvGrpSpPr/>
          <p:nvPr/>
        </p:nvGrpSpPr>
        <p:grpSpPr>
          <a:xfrm>
            <a:off x="7038071" y="3208628"/>
            <a:ext cx="4963601" cy="540000"/>
            <a:chOff x="6988360" y="2073743"/>
            <a:chExt cx="4963601" cy="540000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A1614591-B37A-4676-AE4B-ACAB2A1DC5FC}"/>
                </a:ext>
              </a:extLst>
            </p:cNvPr>
            <p:cNvSpPr/>
            <p:nvPr/>
          </p:nvSpPr>
          <p:spPr>
            <a:xfrm>
              <a:off x="6988360" y="2073743"/>
              <a:ext cx="540000" cy="540000"/>
            </a:xfrm>
            <a:prstGeom prst="ellipse">
              <a:avLst/>
            </a:prstGeom>
            <a:solidFill>
              <a:srgbClr val="005F4B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3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7BAE7FE-F656-483D-A6A6-FA4F19E71FEE}"/>
                </a:ext>
              </a:extLst>
            </p:cNvPr>
            <p:cNvSpPr txBox="1"/>
            <p:nvPr/>
          </p:nvSpPr>
          <p:spPr>
            <a:xfrm>
              <a:off x="7631961" y="2159077"/>
              <a:ext cx="4320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 err="1"/>
                <a:t>장애시</a:t>
              </a:r>
              <a:r>
                <a:rPr lang="ko-KR" altLang="en-US" dirty="0"/>
                <a:t> 복구 </a:t>
              </a:r>
              <a:r>
                <a:rPr lang="en-US" altLang="ko-KR" b="1" dirty="0"/>
                <a:t>SLA</a:t>
              </a:r>
              <a:r>
                <a:rPr lang="en-US" altLang="ko-KR" dirty="0"/>
                <a:t>  </a:t>
              </a:r>
              <a:r>
                <a:rPr lang="ko-KR" altLang="en-US" dirty="0"/>
                <a:t>준수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62F99A12-42C5-4E33-A41E-2B7B39F6960D}"/>
              </a:ext>
            </a:extLst>
          </p:cNvPr>
          <p:cNvGrpSpPr/>
          <p:nvPr/>
        </p:nvGrpSpPr>
        <p:grpSpPr>
          <a:xfrm>
            <a:off x="7038071" y="4056837"/>
            <a:ext cx="4963601" cy="540000"/>
            <a:chOff x="6988360" y="2073743"/>
            <a:chExt cx="4963601" cy="540000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6735B845-B71E-4884-9D1F-27CC35EE7857}"/>
                </a:ext>
              </a:extLst>
            </p:cNvPr>
            <p:cNvSpPr/>
            <p:nvPr/>
          </p:nvSpPr>
          <p:spPr>
            <a:xfrm>
              <a:off x="6988360" y="2073743"/>
              <a:ext cx="540000" cy="540000"/>
            </a:xfrm>
            <a:prstGeom prst="ellipse">
              <a:avLst/>
            </a:prstGeom>
            <a:solidFill>
              <a:srgbClr val="005F4B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4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F0C5465-1D0E-475D-B03A-E04EFEBBD729}"/>
                </a:ext>
              </a:extLst>
            </p:cNvPr>
            <p:cNvSpPr txBox="1"/>
            <p:nvPr/>
          </p:nvSpPr>
          <p:spPr>
            <a:xfrm>
              <a:off x="7631961" y="2159077"/>
              <a:ext cx="4320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/>
                <a:t>랜섬웨어 대응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EA9496A-A2DA-4113-85BE-AEBBDF9F7774}"/>
              </a:ext>
            </a:extLst>
          </p:cNvPr>
          <p:cNvGrpSpPr/>
          <p:nvPr/>
        </p:nvGrpSpPr>
        <p:grpSpPr>
          <a:xfrm>
            <a:off x="7038071" y="4905046"/>
            <a:ext cx="4963601" cy="540000"/>
            <a:chOff x="6988360" y="2073743"/>
            <a:chExt cx="4963601" cy="540000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1EA8795B-C748-4850-8DBC-5D1F4D56C51C}"/>
                </a:ext>
              </a:extLst>
            </p:cNvPr>
            <p:cNvSpPr/>
            <p:nvPr/>
          </p:nvSpPr>
          <p:spPr>
            <a:xfrm>
              <a:off x="6988360" y="2073743"/>
              <a:ext cx="540000" cy="540000"/>
            </a:xfrm>
            <a:prstGeom prst="ellipse">
              <a:avLst/>
            </a:prstGeom>
            <a:solidFill>
              <a:srgbClr val="005F4B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5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909B890-B266-4FBD-9CD6-2C741B74BC9C}"/>
                </a:ext>
              </a:extLst>
            </p:cNvPr>
            <p:cNvSpPr txBox="1"/>
            <p:nvPr/>
          </p:nvSpPr>
          <p:spPr>
            <a:xfrm>
              <a:off x="7631961" y="2159077"/>
              <a:ext cx="4320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/>
                <a:t>재해대응 </a:t>
              </a:r>
              <a:r>
                <a:rPr lang="en-US" altLang="ko-KR" dirty="0"/>
                <a:t>DR </a:t>
              </a:r>
              <a:r>
                <a:rPr lang="ko-KR" altLang="en-US" dirty="0"/>
                <a:t>환경 구축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2E03CDA-281F-4A7D-A66F-9C39BC4E1EB9}"/>
              </a:ext>
            </a:extLst>
          </p:cNvPr>
          <p:cNvGrpSpPr/>
          <p:nvPr/>
        </p:nvGrpSpPr>
        <p:grpSpPr>
          <a:xfrm>
            <a:off x="7038071" y="5753256"/>
            <a:ext cx="4963601" cy="540000"/>
            <a:chOff x="6988360" y="2073743"/>
            <a:chExt cx="4963601" cy="540000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5F042CD4-6191-4C37-A149-FC431E7D6034}"/>
                </a:ext>
              </a:extLst>
            </p:cNvPr>
            <p:cNvSpPr/>
            <p:nvPr/>
          </p:nvSpPr>
          <p:spPr>
            <a:xfrm>
              <a:off x="6988360" y="2073743"/>
              <a:ext cx="540000" cy="540000"/>
            </a:xfrm>
            <a:prstGeom prst="ellipse">
              <a:avLst/>
            </a:prstGeom>
            <a:solidFill>
              <a:srgbClr val="005F4B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6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F9EF67E-1C05-4C44-8A4D-A1B19D9FDA24}"/>
                </a:ext>
              </a:extLst>
            </p:cNvPr>
            <p:cNvSpPr txBox="1"/>
            <p:nvPr/>
          </p:nvSpPr>
          <p:spPr>
            <a:xfrm>
              <a:off x="7631961" y="2159077"/>
              <a:ext cx="432000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dirty="0"/>
                <a:t>신규</a:t>
              </a:r>
              <a:r>
                <a:rPr lang="en-US" altLang="ko-KR" dirty="0"/>
                <a:t>/</a:t>
              </a:r>
              <a:r>
                <a:rPr lang="ko-KR" altLang="en-US" dirty="0"/>
                <a:t>변경 클러스터 마이그레이션</a:t>
              </a:r>
              <a:endParaRPr lang="ko-KR" altLang="en-US" sz="1400" dirty="0"/>
            </a:p>
          </p:txBody>
        </p:sp>
      </p:grpSp>
      <p:pic>
        <p:nvPicPr>
          <p:cNvPr id="1054" name="Picture 30" descr="Hello Cassandra | InfoWorld">
            <a:extLst>
              <a:ext uri="{FF2B5EF4-FFF2-40B4-BE49-F238E27FC236}">
                <a16:creationId xmlns:a16="http://schemas.microsoft.com/office/drawing/2014/main" id="{8BF41390-183D-4B08-8BF6-E7336D982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44" y="1440129"/>
            <a:ext cx="810654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86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A77C2A9-431B-4EE8-A428-E48E37C01A9A}"/>
              </a:ext>
            </a:extLst>
          </p:cNvPr>
          <p:cNvSpPr/>
          <p:nvPr/>
        </p:nvSpPr>
        <p:spPr>
          <a:xfrm>
            <a:off x="3846742" y="2004236"/>
            <a:ext cx="4259541" cy="464093"/>
          </a:xfrm>
          <a:prstGeom prst="rect">
            <a:avLst/>
          </a:prstGeom>
          <a:solidFill>
            <a:srgbClr val="00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6A011C-E565-416E-8AB2-37F32B82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E9EF2487-DC03-4CBD-9AD4-584955D78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1440000"/>
            <a:ext cx="5611519" cy="287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Why Backup Kubernetes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Why Veeam Kasten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기능 요약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샘플구성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경쟁 솔루션 비교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라이선스 구조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2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CF5A3-674E-4A94-A1F6-E2DB46AC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위 </a:t>
            </a:r>
            <a:r>
              <a:rPr lang="ko-KR" altLang="en-US" dirty="0" err="1"/>
              <a:t>쿠버네티스</a:t>
            </a:r>
            <a:r>
              <a:rPr lang="ko-KR" altLang="en-US" dirty="0"/>
              <a:t> 백업 솔루션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0D6673-6F32-42D6-9E04-C0EDE1177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55407"/>
            <a:ext cx="119253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51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88FD0-C72A-4681-BACA-C9797EE3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도입사례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F454E4-4139-4FC6-A161-FA037A41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60"/>
          <a:stretch/>
        </p:blipFill>
        <p:spPr>
          <a:xfrm>
            <a:off x="215998" y="1056639"/>
            <a:ext cx="5400000" cy="28600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880118F-A4AC-4B3A-9D1C-46FCDCE72044}"/>
              </a:ext>
            </a:extLst>
          </p:cNvPr>
          <p:cNvSpPr/>
          <p:nvPr/>
        </p:nvSpPr>
        <p:spPr>
          <a:xfrm>
            <a:off x="215998" y="396238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hlinkClick r:id="rId3"/>
              </a:rPr>
              <a:t>Making Migration to OpenShift 4.x Easy with Kasten K10 - YouTube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41E66A-D34B-4885-B295-6813B7D34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121" y="1056639"/>
            <a:ext cx="4998737" cy="2862000"/>
          </a:xfrm>
          <a:prstGeom prst="rect">
            <a:avLst/>
          </a:prstGeom>
          <a:ln>
            <a:solidFill>
              <a:srgbClr val="003738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C0E94E-D9E8-4231-A606-776EB6330DF7}"/>
              </a:ext>
            </a:extLst>
          </p:cNvPr>
          <p:cNvSpPr txBox="1"/>
          <p:nvPr/>
        </p:nvSpPr>
        <p:spPr>
          <a:xfrm>
            <a:off x="436880" y="4605258"/>
            <a:ext cx="3677920" cy="1702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미 국방부 및 공공기관</a:t>
            </a:r>
            <a:endParaRPr lang="en-US" altLang="ko-KR" dirty="0"/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미 최대 </a:t>
            </a:r>
            <a:r>
              <a:rPr lang="en-US" altLang="ko-KR" dirty="0"/>
              <a:t>IT </a:t>
            </a:r>
            <a:r>
              <a:rPr lang="ko-KR" altLang="en-US" dirty="0"/>
              <a:t>회사</a:t>
            </a:r>
            <a:endParaRPr lang="en-US" altLang="ko-KR" dirty="0"/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미 최대 통신회사</a:t>
            </a:r>
            <a:endParaRPr lang="en-US" altLang="ko-KR" dirty="0"/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홍콩 최대 금융그룹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2E9923A-0297-4AAF-BA3D-09CDFE55ED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967"/>
          <a:stretch/>
        </p:blipFill>
        <p:spPr>
          <a:xfrm>
            <a:off x="6167119" y="4155440"/>
            <a:ext cx="5000400" cy="231425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0AD28CE-7E6E-49FC-8A48-C9A0044E6430}"/>
              </a:ext>
            </a:extLst>
          </p:cNvPr>
          <p:cNvSpPr/>
          <p:nvPr/>
        </p:nvSpPr>
        <p:spPr>
          <a:xfrm>
            <a:off x="6096000" y="6497970"/>
            <a:ext cx="6096000" cy="24622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ko-KR" sz="1000" dirty="0">
                <a:hlinkClick r:id="rId6"/>
              </a:rPr>
              <a:t>CNDM Day 2020 - Case Study: </a:t>
            </a:r>
            <a:r>
              <a:rPr lang="en-US" altLang="ko-KR" sz="1000" dirty="0" err="1">
                <a:hlinkClick r:id="rId6"/>
              </a:rPr>
              <a:t>DevSecOps</a:t>
            </a:r>
            <a:r>
              <a:rPr lang="en-US" altLang="ko-KR" sz="1000" dirty="0">
                <a:hlinkClick r:id="rId6"/>
              </a:rPr>
              <a:t> and Data Management, an AWS GovCloud Story - YouTube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632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390992-A297-48BD-B52E-A7007E3E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쿠버네티스</a:t>
            </a:r>
            <a:r>
              <a:rPr lang="ko-KR" altLang="en-US" dirty="0"/>
              <a:t> 플랫폼 지원</a:t>
            </a:r>
          </a:p>
        </p:txBody>
      </p:sp>
      <p:pic>
        <p:nvPicPr>
          <p:cNvPr id="2054" name="Picture 6" descr="rancher-logo-stacked-color | SUSE Communities">
            <a:extLst>
              <a:ext uri="{FF2B5EF4-FFF2-40B4-BE49-F238E27FC236}">
                <a16:creationId xmlns:a16="http://schemas.microsoft.com/office/drawing/2014/main" id="{2B49FCF2-000B-4996-A439-C378A7324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" y="4483596"/>
            <a:ext cx="1800000" cy="91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d Hat OpenShift">
            <a:extLst>
              <a:ext uri="{FF2B5EF4-FFF2-40B4-BE49-F238E27FC236}">
                <a16:creationId xmlns:a16="http://schemas.microsoft.com/office/drawing/2014/main" id="{02C9B7E5-410A-4B6D-AD12-B3C675FCE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222" y="1884845"/>
            <a:ext cx="1800000" cy="61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ubernetes: Introduction &amp; Installastion Guide">
            <a:extLst>
              <a:ext uri="{FF2B5EF4-FFF2-40B4-BE49-F238E27FC236}">
                <a16:creationId xmlns:a16="http://schemas.microsoft.com/office/drawing/2014/main" id="{6D567D49-9C33-401B-8136-C72D3BF36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735" y="1439328"/>
            <a:ext cx="1800000" cy="15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w to deploy a production-grade Kubernetes cluster on AWS">
            <a:extLst>
              <a:ext uri="{FF2B5EF4-FFF2-40B4-BE49-F238E27FC236}">
                <a16:creationId xmlns:a16="http://schemas.microsoft.com/office/drawing/2014/main" id="{C33AC583-F506-4444-8DA9-1A272763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739" y="3767296"/>
            <a:ext cx="1800000" cy="234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zure Kubernetes Services | Tech Scout">
            <a:extLst>
              <a:ext uri="{FF2B5EF4-FFF2-40B4-BE49-F238E27FC236}">
                <a16:creationId xmlns:a16="http://schemas.microsoft.com/office/drawing/2014/main" id="{F0323EAE-68A1-4328-93D0-32E62F25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98" y="4414010"/>
            <a:ext cx="1800000" cy="10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Google Kubernetes Engine logo. Source">
            <a:extLst>
              <a:ext uri="{FF2B5EF4-FFF2-40B4-BE49-F238E27FC236}">
                <a16:creationId xmlns:a16="http://schemas.microsoft.com/office/drawing/2014/main" id="{C1EAB809-9AF0-40D1-8232-803550D06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80" y="4418815"/>
            <a:ext cx="1800000" cy="10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Accordion - Container Management Solution">
            <a:extLst>
              <a:ext uri="{FF2B5EF4-FFF2-40B4-BE49-F238E27FC236}">
                <a16:creationId xmlns:a16="http://schemas.microsoft.com/office/drawing/2014/main" id="{27FC51EF-6DA8-4BEC-8C10-109E47057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79" y="1290704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VMware">
            <a:extLst>
              <a:ext uri="{FF2B5EF4-FFF2-40B4-BE49-F238E27FC236}">
                <a16:creationId xmlns:a16="http://schemas.microsoft.com/office/drawing/2014/main" id="{65AC6489-16D8-42F8-B71F-D634550BE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65" y="1673204"/>
            <a:ext cx="1800000" cy="10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25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A77C2A9-431B-4EE8-A428-E48E37C01A9A}"/>
              </a:ext>
            </a:extLst>
          </p:cNvPr>
          <p:cNvSpPr/>
          <p:nvPr/>
        </p:nvSpPr>
        <p:spPr>
          <a:xfrm>
            <a:off x="3846742" y="2485753"/>
            <a:ext cx="4259541" cy="464093"/>
          </a:xfrm>
          <a:prstGeom prst="rect">
            <a:avLst/>
          </a:prstGeom>
          <a:solidFill>
            <a:srgbClr val="00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6A011C-E565-416E-8AB2-37F32B82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E9EF2487-DC03-4CBD-9AD4-584955D78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7752" y="1440000"/>
            <a:ext cx="5611519" cy="28762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Why Backup Kubernetes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Why Veeam Kasten</a:t>
            </a: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cs typeface="Tahoma" panose="020B0604030504040204" pitchFamily="34" charset="0"/>
              </a:rPr>
              <a:t>기능 요약</a:t>
            </a:r>
            <a:endParaRPr lang="en-US" altLang="ko-KR" sz="1600" b="1" dirty="0">
              <a:solidFill>
                <a:schemeClr val="bg1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en-US" altLang="ko-KR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Veeam Kasten </a:t>
            </a: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샘플구성</a:t>
            </a:r>
            <a:endParaRPr lang="ko-KR" altLang="en-US" sz="1600" b="1" dirty="0">
              <a:solidFill>
                <a:schemeClr val="bg1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경쟁 솔루션 비교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  <a:p>
            <a:pPr marL="342900" indent="-3429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600" b="1" dirty="0">
                <a:solidFill>
                  <a:srgbClr val="003738"/>
                </a:solidFill>
                <a:latin typeface="+mn-ea"/>
                <a:cs typeface="Tahoma" panose="020B0604030504040204" pitchFamily="34" charset="0"/>
              </a:rPr>
              <a:t>라이선스 구조</a:t>
            </a:r>
            <a:endParaRPr lang="en-US" altLang="ko-KR" sz="1600" b="1" dirty="0">
              <a:solidFill>
                <a:srgbClr val="003738"/>
              </a:solidFill>
              <a:latin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08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빔(Veeam) 색상">
      <a:dk1>
        <a:sysClr val="windowText" lastClr="000000"/>
      </a:dk1>
      <a:lt1>
        <a:srgbClr val="FFFFFF"/>
      </a:lt1>
      <a:dk2>
        <a:srgbClr val="D6DCE4"/>
      </a:dk2>
      <a:lt2>
        <a:srgbClr val="F2F2F2"/>
      </a:lt2>
      <a:accent1>
        <a:srgbClr val="00B050"/>
      </a:accent1>
      <a:accent2>
        <a:srgbClr val="0070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Veeam - Presentation Templates - 2021-04-07.potx" id="{CBA45A8F-2DF5-4186-84D2-5B5E1CB3BEB2}" vid="{D5CF43E6-8D6A-4E4F-B067-619BCAC5476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Veeam - Presentation Templates - 2021-04-07</Template>
  <TotalTime>877</TotalTime>
  <Words>922</Words>
  <Application>Microsoft Office PowerPoint</Application>
  <PresentationFormat>와이드스크린</PresentationFormat>
  <Paragraphs>269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Tahoma</vt:lpstr>
      <vt:lpstr>Wingdings</vt:lpstr>
      <vt:lpstr>Office 테마</vt:lpstr>
      <vt:lpstr>PowerPoint 프레젠테이션</vt:lpstr>
      <vt:lpstr>목차</vt:lpstr>
      <vt:lpstr>Stateful vs. Stateless</vt:lpstr>
      <vt:lpstr>Why Backup Kubernetes</vt:lpstr>
      <vt:lpstr>목차</vt:lpstr>
      <vt:lpstr>1위 쿠버네티스 백업 솔루션</vt:lpstr>
      <vt:lpstr>도입사례</vt:lpstr>
      <vt:lpstr>다양한 쿠버네티스 플랫폼 지원</vt:lpstr>
      <vt:lpstr>목차</vt:lpstr>
      <vt:lpstr>Veeam Kasten 5가지 주요 기능</vt:lpstr>
      <vt:lpstr>Veeam Kasten, 주요 기능 요약</vt:lpstr>
      <vt:lpstr>Dashboard - Main</vt:lpstr>
      <vt:lpstr>Dashboard – Application Detail</vt:lpstr>
      <vt:lpstr>자동 스케줄링</vt:lpstr>
      <vt:lpstr>백업 대상 선택</vt:lpstr>
      <vt:lpstr>복구 – 어플리케이션 단위 복구</vt:lpstr>
      <vt:lpstr>Migration – Export/Import</vt:lpstr>
      <vt:lpstr>목차</vt:lpstr>
      <vt:lpstr>Veeam Kasten 샘플 구성도</vt:lpstr>
      <vt:lpstr>목차</vt:lpstr>
      <vt:lpstr>경쟁사 솔루션 비교</vt:lpstr>
      <vt:lpstr>목차</vt:lpstr>
      <vt:lpstr>Veeam Kasten 라이선스 구조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Edward Kihun</dc:creator>
  <cp:lastModifiedBy>Kim Edward Kihun</cp:lastModifiedBy>
  <cp:revision>119</cp:revision>
  <dcterms:created xsi:type="dcterms:W3CDTF">2021-05-24T07:06:20Z</dcterms:created>
  <dcterms:modified xsi:type="dcterms:W3CDTF">2021-05-28T06:54:18Z</dcterms:modified>
</cp:coreProperties>
</file>